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3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embeddings/oleObject1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707" r:id="rId2"/>
    <p:sldMasterId id="2147483705" r:id="rId3"/>
    <p:sldMasterId id="2147483700" r:id="rId4"/>
    <p:sldMasterId id="2147483698" r:id="rId5"/>
    <p:sldMasterId id="2147483692" r:id="rId6"/>
    <p:sldMasterId id="2147483655" r:id="rId7"/>
    <p:sldMasterId id="2147483654" r:id="rId8"/>
    <p:sldMasterId id="2147483650" r:id="rId9"/>
    <p:sldMasterId id="2147483816" r:id="rId10"/>
    <p:sldMasterId id="2147484098" r:id="rId11"/>
    <p:sldMasterId id="2147484110" r:id="rId12"/>
    <p:sldMasterId id="2147484125" r:id="rId13"/>
    <p:sldMasterId id="2147484294" r:id="rId14"/>
  </p:sldMasterIdLst>
  <p:notesMasterIdLst>
    <p:notesMasterId r:id="rId59"/>
  </p:notesMasterIdLst>
  <p:handoutMasterIdLst>
    <p:handoutMasterId r:id="rId60"/>
  </p:handoutMasterIdLst>
  <p:sldIdLst>
    <p:sldId id="449" r:id="rId15"/>
    <p:sldId id="335" r:id="rId16"/>
    <p:sldId id="396" r:id="rId17"/>
    <p:sldId id="454" r:id="rId18"/>
    <p:sldId id="455" r:id="rId19"/>
    <p:sldId id="456" r:id="rId20"/>
    <p:sldId id="457" r:id="rId21"/>
    <p:sldId id="451" r:id="rId22"/>
    <p:sldId id="446" r:id="rId23"/>
    <p:sldId id="336" r:id="rId24"/>
    <p:sldId id="450" r:id="rId25"/>
    <p:sldId id="386" r:id="rId26"/>
    <p:sldId id="384" r:id="rId27"/>
    <p:sldId id="452" r:id="rId28"/>
    <p:sldId id="453" r:id="rId29"/>
    <p:sldId id="465" r:id="rId30"/>
    <p:sldId id="412" r:id="rId31"/>
    <p:sldId id="468" r:id="rId32"/>
    <p:sldId id="469" r:id="rId33"/>
    <p:sldId id="471" r:id="rId34"/>
    <p:sldId id="470" r:id="rId35"/>
    <p:sldId id="404" r:id="rId36"/>
    <p:sldId id="406" r:id="rId37"/>
    <p:sldId id="407" r:id="rId38"/>
    <p:sldId id="409" r:id="rId39"/>
    <p:sldId id="467" r:id="rId40"/>
    <p:sldId id="447" r:id="rId41"/>
    <p:sldId id="448" r:id="rId42"/>
    <p:sldId id="379" r:id="rId43"/>
    <p:sldId id="463" r:id="rId44"/>
    <p:sldId id="464" r:id="rId45"/>
    <p:sldId id="281" r:id="rId46"/>
    <p:sldId id="461" r:id="rId47"/>
    <p:sldId id="462" r:id="rId48"/>
    <p:sldId id="332" r:id="rId49"/>
    <p:sldId id="458" r:id="rId50"/>
    <p:sldId id="358" r:id="rId51"/>
    <p:sldId id="459" r:id="rId52"/>
    <p:sldId id="370" r:id="rId53"/>
    <p:sldId id="283" r:id="rId54"/>
    <p:sldId id="411" r:id="rId55"/>
    <p:sldId id="466" r:id="rId56"/>
    <p:sldId id="378" r:id="rId57"/>
    <p:sldId id="472" r:id="rId5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F00FF"/>
    <a:srgbClr val="FFF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0377" autoAdjust="0"/>
  </p:normalViewPr>
  <p:slideViewPr>
    <p:cSldViewPr>
      <p:cViewPr varScale="1">
        <p:scale>
          <a:sx n="109" d="100"/>
          <a:sy n="109" d="100"/>
        </p:scale>
        <p:origin x="-175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slide" Target="slides/slide41.xml"/><Relationship Id="rId56" Type="http://schemas.openxmlformats.org/officeDocument/2006/relationships/slide" Target="slides/slide42.xml"/><Relationship Id="rId57" Type="http://schemas.openxmlformats.org/officeDocument/2006/relationships/slide" Target="slides/slide43.xml"/><Relationship Id="rId58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6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6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6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8EAB613-10B3-A343-9577-A15B9FABE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03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A7D4306-6232-D649-854C-23A36E051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092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  <a:cs typeface="MS PGothic" charset="0"/>
            </a:endParaRPr>
          </a:p>
        </p:txBody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61455C-5619-B145-AAAE-BA38CA9FDCED}" type="slidenum">
              <a:rPr lang="en-US" sz="12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6589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/>
              <a:t>http://www.brainyquote.com/quotes/quotes/s/socrates163765.html</a:t>
            </a:r>
          </a:p>
        </p:txBody>
      </p:sp>
      <p:sp>
        <p:nvSpPr>
          <p:cNvPr id="165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856458-793E-A245-B0DB-B3CD3274732B}" type="slidenum">
              <a:rPr lang="en-US" sz="1200"/>
              <a:pPr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CABCD2-B514-2D4E-B4A6-1889614B3126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F676A06-3A45-1649-BB13-636EB7163E67}" type="slidenum">
              <a:rPr lang="en-US" sz="1200"/>
              <a:pPr algn="r"/>
              <a:t>12</a:t>
            </a:fld>
            <a:endParaRPr lang="en-US" sz="1200"/>
          </a:p>
        </p:txBody>
      </p:sp>
      <p:sp>
        <p:nvSpPr>
          <p:cNvPr id="65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794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79AAF7-BCFD-4040-B2F6-E57E4DE69CF8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1699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3510D7D-9A72-3E4F-BBF5-D6EE863794BB}" type="slidenum">
              <a:rPr lang="en-US" sz="1200"/>
              <a:pPr algn="r"/>
              <a:t>13</a:t>
            </a:fld>
            <a:endParaRPr lang="en-US" sz="1200"/>
          </a:p>
        </p:txBody>
      </p:sp>
      <p:sp>
        <p:nvSpPr>
          <p:cNvPr id="65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13F9D03-25F4-4044-B52A-F8F1BE0B9994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251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</p:spPr>
      </p:sp>
      <p:sp>
        <p:nvSpPr>
          <p:cNvPr id="172035" name="Rectangle 3"/>
          <p:cNvSpPr>
            <a:spLocks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7F92E7-7621-2543-9EC0-3035009CC3E5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287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08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10A082-9F75-8E4F-A124-E0AE94B5CDF6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3880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613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A515221-A481-D446-BF21-9429FF7C3EB8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819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6DFC4A2-59D5-3F43-8CA2-A1F7044549E4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824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5347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E75A518-26B7-9243-8BBB-80AFF6C792FE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826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739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4A1B591-93D2-124C-B537-CFDC868FA39E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830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944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4090BB-E66C-6948-B97A-7C6245494235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495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D97A97C-0102-A74E-B419-39901DDFA2EF}" type="slidenum">
              <a:rPr lang="en-US" sz="1200"/>
              <a:pPr algn="r"/>
              <a:t>3</a:t>
            </a:fld>
            <a:endParaRPr lang="en-US" sz="1200"/>
          </a:p>
        </p:txBody>
      </p:sp>
      <p:sp>
        <p:nvSpPr>
          <p:cNvPr id="80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50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C477FE9-306C-D342-A000-C8241B658A2E}" type="slidenum">
              <a:rPr lang="en-US" sz="1200">
                <a:solidFill>
                  <a:srgbClr val="000000"/>
                </a:solidFill>
              </a:rPr>
              <a:pPr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9046C97-EE9D-8742-949C-7C2F36AAFAF8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955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08B544A8-C7BA-4744-A660-58C31DB581A6}" type="slidenum">
              <a:rPr lang="en-US" sz="1200"/>
              <a:pPr algn="r"/>
              <a:t>29</a:t>
            </a:fld>
            <a:endParaRPr lang="en-US" sz="1200"/>
          </a:p>
        </p:txBody>
      </p:sp>
      <p:sp>
        <p:nvSpPr>
          <p:cNvPr id="608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558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A5B10E6-821A-F445-ACF0-20AD7F2A1744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3880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763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08389B-FF27-4242-95BB-0404A4E90601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2007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E2983CF-4477-BA4B-AC2D-BB89CEFA666D}" type="slidenum">
              <a:rPr lang="en-US" sz="1200"/>
              <a:pPr algn="r"/>
              <a:t>32</a:t>
            </a:fld>
            <a:endParaRPr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070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AB88C6-CE68-414A-9CFF-230BDEF74898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3880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275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7A3898-A569-2D4E-A24D-5A2A40F11573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229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27" name="Rectangle 3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D5C7F2-D576-A243-9311-19F4188C03DC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207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F3CC880-5695-1F44-A343-3E95C2B13CE4}" type="slidenum">
              <a:rPr lang="en-US" sz="1200"/>
              <a:pPr algn="r"/>
              <a:t>36</a:t>
            </a:fld>
            <a:endParaRPr lang="en-US" sz="1200"/>
          </a:p>
        </p:txBody>
      </p:sp>
      <p:sp>
        <p:nvSpPr>
          <p:cNvPr id="606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787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E33A90-8C24-6641-8649-3355FAF12415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2109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7159B08-DB40-F646-848D-824FED78488E}" type="slidenum">
              <a:rPr lang="en-US" sz="1200"/>
              <a:pPr algn="r"/>
              <a:t>38</a:t>
            </a:fld>
            <a:endParaRPr lang="en-US" sz="1200"/>
          </a:p>
        </p:txBody>
      </p:sp>
      <p:sp>
        <p:nvSpPr>
          <p:cNvPr id="606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094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E92313-C213-FC42-8529-2F922D88071F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214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DA9A05E-F612-B04C-A919-6DB9B2CF3066}" type="slidenum">
              <a:rPr lang="en-US" sz="1200"/>
              <a:pPr algn="r"/>
              <a:t>40</a:t>
            </a:fld>
            <a:endParaRPr lang="en-US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402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B6BA4E-91ED-C54D-95D2-3BA163E9EEC5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2160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CA13509-1089-5242-B103-E7B20E8F64FF}" type="slidenum">
              <a:rPr lang="en-US" sz="1200"/>
              <a:pPr algn="r"/>
              <a:t>41</a:t>
            </a:fld>
            <a:endParaRPr lang="en-US" sz="1200"/>
          </a:p>
        </p:txBody>
      </p:sp>
      <p:sp>
        <p:nvSpPr>
          <p:cNvPr id="83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606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1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  <a:p>
            <a:r>
              <a:rPr lang="en-US"/>
              <a:t>David Petraeus is one of the most decorated men in all the US military—a rare 4-star general.  He is credited with the successful exit of the US troops from Iraq, and also has a sterling reputation for his leadership in Afghanistan.</a:t>
            </a:r>
          </a:p>
        </p:txBody>
      </p:sp>
      <p:sp>
        <p:nvSpPr>
          <p:cNvPr id="151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6709EC-1EB8-ED43-B5CD-812A8B1D6A3D}" type="slidenum">
              <a:rPr lang="en-US" sz="1200"/>
              <a:pPr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B316AD-3315-BF49-A2FE-3F81468E5CF9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2181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D5427FB-6315-9D41-A99F-EF1EA5536C7B}" type="slidenum">
              <a:rPr lang="en-US" sz="1200"/>
              <a:pPr algn="r"/>
              <a:t>42</a:t>
            </a:fld>
            <a:endParaRPr lang="en-US" sz="1200"/>
          </a:p>
        </p:txBody>
      </p:sp>
      <p:sp>
        <p:nvSpPr>
          <p:cNvPr id="83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811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0F77D62-BE48-B040-986B-21C5F635472C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2201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28E67A9-8CB4-8449-92CB-4E55188CA2CA}" type="slidenum">
              <a:rPr lang="en-US" sz="1200"/>
              <a:pPr algn="r"/>
              <a:t>43</a:t>
            </a:fld>
            <a:endParaRPr lang="en-US" sz="1200"/>
          </a:p>
        </p:txBody>
      </p:sp>
      <p:sp>
        <p:nvSpPr>
          <p:cNvPr id="606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016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44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NT Preaching (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np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36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  <a:p>
            <a:r>
              <a:rPr lang="en-US"/>
              <a:t>President Obama made him his CIA chief, but two days ago (9 Nov 2012) Petraeus wrote, "Yesterday afternoon, I went to the White House and asked the President to be allowed, for personal reasons, to resign from my position as D/CIA," Petraeus wrote. "After being married for over 37 years, I showed extremely poor judgment by engaging in an extramarital affair. Such behavior is unacceptable, both as a husband and as the leader of an organization such as ours. This afternoon, the President graciously accepted my resignation."</a:t>
            </a:r>
          </a:p>
        </p:txBody>
      </p:sp>
      <p:sp>
        <p:nvSpPr>
          <p:cNvPr id="153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7E3F14-F01A-0B49-8F1E-2FCD8F777C12}" type="slidenum">
              <a:rPr lang="en-US" sz="1200">
                <a:solidFill>
                  <a:srgbClr val="000000"/>
                </a:solidFill>
              </a:rPr>
              <a:pPr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565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  <a:p>
            <a:r>
              <a:rPr lang="en-US"/>
              <a:t>The woman with whom the 60-year old committed adultery after 37 years of marriage is, ironically, his biographer, Paula Broadwell.  She wrote a glowing book about him and was embedded with him in Afghanistan.  Now she is embedded with him in controversy and shame.</a:t>
            </a:r>
          </a:p>
        </p:txBody>
      </p:sp>
      <p:sp>
        <p:nvSpPr>
          <p:cNvPr id="155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8B1C4C-B6B8-324B-90F6-E736E1326E12}" type="slidenum">
              <a:rPr lang="en-US" sz="1200">
                <a:solidFill>
                  <a:srgbClr val="000000"/>
                </a:solidFill>
              </a:rPr>
              <a:pPr/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8C1C75-F292-CB4B-9579-C6612F9DC1FC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87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769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2400">
                <a:latin typeface="Times New Roman" charset="0"/>
              </a:rPr>
              <a:t>Up to November 2012, in the USA 32 states voted in favor of marriage.  However, on 6 Nov 2012 (last Tuesday), for the first time, the definition of marriage was redefined to include sodomites.  Amazingly, 4 states narrowly passed this redefinition: Maine, Maryland, Minnesota, and Washington.  This is the first time a popular vote has redefined marriage in the USA.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974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159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9DCE4B-C2FE-254F-A36D-059B95FB737A}" type="slidenum">
              <a:rPr lang="en-US" sz="1200"/>
              <a:pPr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FB2252-5077-B04B-830F-215AAD239FE0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934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179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2CBBB65-121B-E54C-A2C5-721DE5420FEC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287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4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6BE72-86BC-B441-A4B8-B0E40B1A1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3933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EBF3C-E2E7-394D-8008-18E9DF2F8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8393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A84663-67ED-2F41-9E76-24C52EC95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679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C35C0E6-BA1F-AC4C-9C58-36DA0C8F3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371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BA07F0D-D4C9-C942-A67A-A5244D5DB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18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6BBB230-3A1C-5949-96A9-9A322D12BF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90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4B1459E-D6F4-3146-BD61-A79899D76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099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D7FC9D1-E7BC-8E4A-892B-964F90320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32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A7853CE-10CB-7B4A-9DAA-C3D546791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725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58AB99F-9885-8742-9C25-386BE9B325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43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C1DC47B-584E-9A4D-9E17-9F6E0816E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401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7C653AB-21A3-3340-8B64-CB1974F2B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82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CE67E-C169-854F-AD6F-44141D656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9696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C0DFC87-53C5-BF45-ADFC-DA783A500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864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6D90F-1F8F-CF42-A818-5B221AC40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993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9487-1D98-FF4D-A3FB-182DB7BF7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438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7E7CE-9990-9847-9F46-C74C73A43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339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B43C0-BDBC-8842-B272-81517843A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674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6898C-CD1A-6941-9164-B94B4FDDD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773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F0FD0-861F-BB48-B198-86B5D3E369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572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10CB4-B660-A940-B0EF-C02DE38EB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608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979B6-AC64-DC41-AAC6-6EE43B176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936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8B435-7A6E-F245-83BE-3FAD06680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70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67726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3A9C-BF1D-494C-9164-5F4EE5809E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758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8486C-83A7-8744-8C36-305BF762D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0886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5" name="Arc 3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T0" fmla="*/ 0 w 21912"/>
                <a:gd name="T1" fmla="*/ 0 h 43200"/>
                <a:gd name="T2" fmla="*/ 0 w 21912"/>
                <a:gd name="T3" fmla="*/ 0 h 43200"/>
                <a:gd name="T4" fmla="*/ 0 w 21912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T0" fmla="*/ 0 w 21924"/>
                <a:gd name="T1" fmla="*/ 0 h 43200"/>
                <a:gd name="T2" fmla="*/ 0 w 21924"/>
                <a:gd name="T3" fmla="*/ 0 h 43200"/>
                <a:gd name="T4" fmla="*/ 0 w 21924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T0" fmla="*/ 0 w 21925"/>
                <a:gd name="T1" fmla="*/ 0 h 43200"/>
                <a:gd name="T2" fmla="*/ 0 w 21925"/>
                <a:gd name="T3" fmla="*/ 0 h 43200"/>
                <a:gd name="T4" fmla="*/ 0 w 21925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CC"/>
                </a:solidFill>
                <a:ea typeface="新細明體" charset="0"/>
                <a:cs typeface="新細明體" charset="0"/>
              </a:endParaRPr>
            </a:p>
          </p:txBody>
        </p:sp>
      </p:grpSp>
      <p:sp>
        <p:nvSpPr>
          <p:cNvPr id="4915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</a:p>
        </p:txBody>
      </p:sp>
      <p:sp>
        <p:nvSpPr>
          <p:cNvPr id="4916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CC"/>
                </a:solidFill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6E574514-CA1A-924A-91A1-B3CF54B340A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84830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CC"/>
                </a:solidFill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06B6ADCE-0E07-3343-8BAB-E2B9F8F7C69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344646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CC"/>
                </a:solidFill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19552A31-4CE3-3D4D-85F3-306B6ABBC0C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536608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CC"/>
                </a:solidFill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995798C7-1781-9C49-A5FB-E6E48DFBDB0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769008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CC"/>
                </a:solidFill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BEBCE45A-C6D6-2743-8675-1BBEE3CBE5E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314261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CC"/>
                </a:solidFill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8708679E-4FC0-E740-9502-E63D146EFB1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014252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CC"/>
                </a:solidFill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97EBBCDC-0137-1447-AAF4-929EEF3390F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03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CC"/>
                </a:solidFill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99BC5CF2-D46F-B04A-A51F-B6246D1F970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07767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72144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CC"/>
                </a:solidFill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55214C50-2263-054A-B691-564A533BBA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18699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CC"/>
                </a:solidFill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C2667C18-079F-9543-9D96-71D682851E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25675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CC"/>
                </a:solidFill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75B466C5-E454-5C4A-89AC-73BFFF16ED1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003094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20574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CC"/>
                </a:solidFill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29A40BFB-C6C7-3748-AAC1-C0D7CDE8B2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479742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2057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057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91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91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CC"/>
                </a:solidFill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38CF51FC-E54E-A146-BF02-1D318DCEA46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38985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CC"/>
                </a:solidFill>
                <a:latin typeface="Arial" pitchFamily="-112" charset="0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CC"/>
                </a:solidFill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285EE6ED-6C5A-8A49-B9CD-74C24D5D94E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29517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FBBF146-C411-9949-8C98-B9F836A44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2006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AB926EB-1EAB-A541-8E60-6ACD9D50F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9420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93447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4525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3954273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19915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23921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55845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45020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06085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94367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6634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81492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29528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81808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65181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52356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310468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5727632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1EC3B-D81B-C548-BD97-2B46B0E46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5041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9396773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12128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7132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817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1A33A-0694-F541-891B-FF23E3FE0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2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36174-A4B3-D340-B89C-9691812DF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59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43764-63DA-7C46-ABC1-689702004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89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799D8-4D1B-2644-85F6-2B33AB624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88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F3593-898B-EE4C-8AB6-4AEDC4D1A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093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B8706-B47E-1443-A807-4E898CC83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59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9A432-C3C3-924B-8616-8581361D1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64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FCCC3-EEB5-C94D-BCA4-160109E61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061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3F22A-7DFD-0C4D-8A00-5E141090D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872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06C3D-9C8F-E94A-953B-CCC8370AB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275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693A3-576B-D249-9658-E3C11B15B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411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02B26-AEA3-0B42-BA78-CFC291715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58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0528C-6484-084B-A2F9-E61518C28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11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A6653-D2B9-B741-9866-38A48E66B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536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AC91F-7503-C546-B34F-94E4E3B2E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051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4BB68-3488-AF42-9562-4CD3D3EE5A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918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1CD1C-087D-6941-B9FC-A1FB64737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141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ACC85-7243-2F46-804D-C0900F569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00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3C5DA-A2F1-134B-B737-DBE40D267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615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61700-137D-DB40-A85A-D951386CA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846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653C1-BB28-7F48-8A00-CE87C9720A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0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7462C-7F85-F847-8B72-28967DE3DE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616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1ABD7-F473-814E-8770-2CF64F173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303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CBE07-F27C-9044-951F-164BA23EEF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94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n-US">
                <a:latin typeface="Times New Roman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n-US">
                <a:latin typeface="Times New Roman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3280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charset="0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3281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ED307BBA-D710-B643-B8B9-9A0F80B70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12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04B40-4531-3646-B77D-621487699E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034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813D0-B45D-C84A-BC51-1BBE66E4C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653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3B616-9027-E049-B522-2499FAF1DE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733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78342-C601-6D4C-9ADF-CD1953722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5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21E3C-AD28-7042-A397-EB04F9D91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151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9E36E-9C62-7C48-B428-185A037AC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28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6258C-4004-7148-94CE-5064A3A6F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748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AD8ED-C5E7-8744-9F46-2A7DAB440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129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AEEB7-C6FE-0243-AF04-F85D1D0BC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005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5A12D-8917-964D-8CE3-95C56611C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368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2CE7F-3993-9E47-94DF-0DDE6EF90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060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21223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221224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FBDF2-8BBC-D841-A47F-D7E1CA6FFD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4282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3630A-18E2-414D-A562-777DF57015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6545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E7F5D-A111-9647-A4F5-06055F4350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2635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26C6F-F19E-0646-B10E-2FAEA36A99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160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61D64-897F-E646-BB08-F0EAB9120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1911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7A2AD-2381-F24F-9F7E-78416A0677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2274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6990A-9A60-874B-847F-7EBE224902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8661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D2E3B-9142-2346-AD3B-1E61116636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2676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51579-D837-F84F-B01C-AC42EDD485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7820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A2ED6-B672-0E4C-A66C-5951D40CC5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2409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FCE34-F53C-E545-8DC8-D0FAA44127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6995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46C82-5709-7947-AD16-DD3B71BBD5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6186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BD271-73F3-A646-8315-F43CC5C21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060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3E2A3-B40B-C745-A301-57196776F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099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3C70-167C-EE44-812C-0B58A272CC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0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E1B77-507F-9642-B169-952A436E0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3577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DA06A-AA76-A545-8E4F-F510F04B5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88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01C28-9EC8-D043-8A92-545ACC264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916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9F298-BDEF-0349-B946-56D687B6F3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777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19B7F-AE72-BE41-BBA4-171E7CAEC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894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03610-DC06-B947-B649-BF2B762F3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634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D91CE-EB11-7349-A0CE-F2EEDEDA7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693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D81F6-A373-074C-A33B-F2DC9AEDF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125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E4D0D-F198-F047-8125-15199C377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276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4E8C3-0C52-BF49-A055-68FA9B4841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566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A6C4C-FDCD-3E4C-ADFB-FBAA5A7C0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78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DD632-7FD5-4441-9880-76057D798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9809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77F50-CCF6-3443-9E5E-6C177B251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040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99AD0-9249-F640-905E-A2A3E00649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613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4B071-93FE-E74B-9A66-3015F74A4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163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42446-C867-FA48-9198-BD267689D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538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4A84F-C660-E948-84D0-E118FCEE9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51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63318-06B4-EE45-9110-6F69CA91A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772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138BB-81F6-714E-9034-C16DB2D6A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899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A5936-CC21-3748-AC58-FC0A01CE4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957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34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034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37D52-13C8-9349-AEE1-4BC865B5E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68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CD0D3-3227-8F49-A212-7DA92A6AB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9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65268-8D65-4845-8542-A1CEA52E7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9055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0DBCA-677B-9F44-8514-D0D5D85A5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279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5AD24-9396-5045-967D-6294CC2AE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479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8A6E9-CA4C-5743-A743-AD367E81A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95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0BE7B-F9BC-2A4C-8F66-9DF164B44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961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F1292-0CC5-8945-B152-965364A99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469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39C03-B68B-6F4D-9D91-8755D4C3F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85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79B1-45EC-E847-878F-A06E1B78EC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000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B0839-21B4-1D45-908F-6F9CD6F17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158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C2569-04E1-D542-B49B-DCF8C54F2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025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7DC69-B72B-2840-B62C-CF3EA4ADE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7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8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4.xml"/><Relationship Id="rId8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6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7E14494-61CE-4E4F-A3A8-2DD41C5C3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transition xmlns:p14="http://schemas.microsoft.com/office/powerpoint/2010/main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B6C88445-F9A4-D644-857F-27C7B43B80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4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4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4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BD9D3BE-19AD-7F48-9913-F19BACD9D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30" name="Group 2"/>
          <p:cNvGrpSpPr>
            <a:grpSpLocks/>
          </p:cNvGrpSpPr>
          <p:nvPr/>
        </p:nvGrpSpPr>
        <p:grpSpPr bwMode="auto">
          <a:xfrm>
            <a:off x="457200" y="992188"/>
            <a:ext cx="8153400" cy="1600200"/>
            <a:chOff x="288" y="625"/>
            <a:chExt cx="5136" cy="1008"/>
          </a:xfrm>
        </p:grpSpPr>
        <p:sp>
          <p:nvSpPr>
            <p:cNvPr id="124933" name="Arc 3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T0" fmla="*/ 0 w 21912"/>
                <a:gd name="T1" fmla="*/ 0 h 43200"/>
                <a:gd name="T2" fmla="*/ 0 w 21912"/>
                <a:gd name="T3" fmla="*/ 0 h 43200"/>
                <a:gd name="T4" fmla="*/ 0 w 21912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34" name="Arc 4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T0" fmla="*/ 0 w 21924"/>
                <a:gd name="T1" fmla="*/ 0 h 43200"/>
                <a:gd name="T2" fmla="*/ 0 w 21924"/>
                <a:gd name="T3" fmla="*/ 0 h 43200"/>
                <a:gd name="T4" fmla="*/ 0 w 21924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35" name="Arc 5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T0" fmla="*/ 0 w 21925"/>
                <a:gd name="T1" fmla="*/ 0 h 43200"/>
                <a:gd name="T2" fmla="*/ 0 w 21925"/>
                <a:gd name="T3" fmla="*/ 0 h 43200"/>
                <a:gd name="T4" fmla="*/ 0 w 21925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36" name="AutoShape 6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CC"/>
                </a:solidFill>
                <a:ea typeface="新細明體" charset="0"/>
                <a:cs typeface="新細明體" charset="0"/>
              </a:endParaRPr>
            </a:p>
          </p:txBody>
        </p:sp>
      </p:grpSp>
      <p:sp>
        <p:nvSpPr>
          <p:cNvPr id="1249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249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  <p:sldLayoutId id="2147484289" r:id="rId12"/>
    <p:sldLayoutId id="2147484290" r:id="rId13"/>
    <p:sldLayoutId id="2147484291" r:id="rId14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Arial"/>
          <a:ea typeface="+mj-ea"/>
          <a:cs typeface="Arial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Arial" pitchFamily="-107" charset="0"/>
          <a:ea typeface="新細明體" pitchFamily="-108" charset="-120"/>
          <a:cs typeface="新細明體" pitchFamily="-108" charset="-12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Arial" pitchFamily="-107" charset="0"/>
          <a:ea typeface="新細明體" pitchFamily="-108" charset="-120"/>
          <a:cs typeface="新細明體" pitchFamily="-108" charset="-12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Arial" pitchFamily="-107" charset="0"/>
          <a:ea typeface="新細明體" pitchFamily="-108" charset="-120"/>
          <a:cs typeface="新細明體" pitchFamily="-108" charset="-12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Arial" pitchFamily="-107" charset="0"/>
          <a:ea typeface="新細明體" pitchFamily="-108" charset="-120"/>
          <a:cs typeface="新細明體" pitchFamily="-108" charset="-120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08" charset="0"/>
          <a:ea typeface="新細明體" pitchFamily="-108" charset="-120"/>
          <a:cs typeface="新細明體" pitchFamily="-108" charset="-120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08" charset="0"/>
          <a:ea typeface="新細明體" pitchFamily="-108" charset="-120"/>
          <a:cs typeface="新細明體" pitchFamily="-108" charset="-120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08" charset="0"/>
          <a:ea typeface="新細明體" pitchFamily="-108" charset="-120"/>
          <a:cs typeface="新細明體" pitchFamily="-108" charset="-120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-108" charset="0"/>
          <a:ea typeface="新細明體" pitchFamily="-108" charset="-120"/>
          <a:cs typeface="新細明體" pitchFamily="-10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90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9251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1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1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1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1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2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2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2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2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2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2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2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2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2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2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3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3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3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3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3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3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3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3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3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3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4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4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4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4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4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4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4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4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4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4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5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5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5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5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5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5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5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5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5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5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6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6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6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6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6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6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6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6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6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6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7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7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7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7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7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7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7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7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7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7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8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8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8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8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8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8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8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8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8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8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9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9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9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9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9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9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9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9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9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59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0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0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0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0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0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0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0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0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0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0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1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1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1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1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1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1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1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1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1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1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2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2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2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2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2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2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2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2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2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2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3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3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3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3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3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3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3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3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3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3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4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4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4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4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4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4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4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4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4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4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5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5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5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5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5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5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5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5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5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5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6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6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6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6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6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6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6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6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6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6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7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7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7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7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7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7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7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7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7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7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8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8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8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8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8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8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8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8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8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8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9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9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9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9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9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9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9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9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9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69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0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0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0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0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0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0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0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0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0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0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1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1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1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1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1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1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1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1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1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1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2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2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2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2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2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2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2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2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2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272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192730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fld id="{373C2393-9745-1743-A6AE-C6940F4C8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92731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2732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2733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2734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92" r:id="rId1"/>
    <p:sldLayoutId id="214748429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Genev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Genev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Genev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Genev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Genev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Blip>
          <a:blip r:embed="rId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Blip>
          <a:blip r:embed="rId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Blip>
          <a:blip r:embed="rId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Blip>
          <a:blip r:embed="rId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Blip>
          <a:blip r:embed="rId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Blip>
          <a:blip r:embed="rId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Blip>
          <a:blip r:embed="rId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007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82227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3318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822277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78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79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80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81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82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83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84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85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86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87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88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89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90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91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92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93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94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95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96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97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98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299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3319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822301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302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2303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822304" name="Text Box 32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822305" name="Rectangle 33"/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7.5.03c.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ransition xmlns:p14="http://schemas.microsoft.com/office/powerpoint/2010/main"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61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61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61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61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5457CA69-7728-1944-BD6D-DC47C4D42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charset="0"/>
        <a:buChar char="w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4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4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4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78FBF54-AC5D-8246-98EF-B7D797B20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38920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331780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781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921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331783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784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31785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178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178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178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178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EAD2A49-307A-C743-944D-082D35CC16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220163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64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65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66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67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68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69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70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71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72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73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74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75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76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77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78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79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80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81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82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83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84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85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86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87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88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89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90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91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92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93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94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95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196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20197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20198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20199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0200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0201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F520244-7410-274D-BE6F-92B44A16B4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66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638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38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38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3499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3501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2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3504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3506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3508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40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40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3512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3514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40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40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3518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41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3521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3523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41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41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41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41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42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42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42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grpSp>
          <p:nvGrpSpPr>
            <p:cNvPr id="6353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642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642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  <a:ea typeface="ＭＳ Ｐゴシック" pitchFamily="34" charset="-128"/>
                  <a:cs typeface="+mn-cs"/>
                </a:endParaRPr>
              </a:p>
            </p:txBody>
          </p:sp>
        </p:grpSp>
      </p:grpSp>
      <p:sp>
        <p:nvSpPr>
          <p:cNvPr id="63491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3492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42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2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3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2EE5FA86-5CF7-724E-BC91-9B71AB50A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577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Times New Roman" pitchFamily="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Times New Roman" pitchFamily="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D412815C-566C-254C-BBAC-94A89B1E4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charset="0"/>
          <a:ea typeface="ＭＳ Ｐゴシック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charset="0"/>
        <a:buChar char=""/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charset="0"/>
        <a:buChar char=""/>
        <a:defRPr sz="2400">
          <a:solidFill>
            <a:schemeClr val="tx1"/>
          </a:solidFill>
          <a:latin typeface="+mn-lt"/>
          <a:ea typeface="+mn-ea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charset="0"/>
        <a:buChar char=""/>
        <a:defRPr sz="2200">
          <a:solidFill>
            <a:schemeClr val="tx1"/>
          </a:solidFill>
          <a:latin typeface="+mn-lt"/>
          <a:ea typeface="+mn-ea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charset="0"/>
        <a:buChar char=""/>
        <a:defRPr sz="2000">
          <a:solidFill>
            <a:schemeClr val="tx1"/>
          </a:solidFill>
          <a:latin typeface="+mn-lt"/>
          <a:ea typeface="+mn-ea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charset="0"/>
        <a:buChar char=""/>
        <a:defRPr sz="2000">
          <a:solidFill>
            <a:schemeClr val="tx1"/>
          </a:solidFill>
          <a:latin typeface="+mn-lt"/>
          <a:ea typeface="+mn-ea"/>
        </a:defRPr>
      </a:lvl5pPr>
      <a:lvl6pPr marL="20018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charset="0"/>
        <a:buChar char=""/>
        <a:defRPr sz="2000">
          <a:solidFill>
            <a:schemeClr val="tx1"/>
          </a:solidFill>
          <a:latin typeface="+mn-lt"/>
          <a:ea typeface="+mn-ea"/>
        </a:defRPr>
      </a:lvl6pPr>
      <a:lvl7pPr marL="24590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charset="0"/>
        <a:buChar char=""/>
        <a:defRPr sz="2000">
          <a:solidFill>
            <a:schemeClr val="tx1"/>
          </a:solidFill>
          <a:latin typeface="+mn-lt"/>
          <a:ea typeface="+mn-ea"/>
        </a:defRPr>
      </a:lvl7pPr>
      <a:lvl8pPr marL="29162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charset="0"/>
        <a:buChar char=""/>
        <a:defRPr sz="2000">
          <a:solidFill>
            <a:schemeClr val="tx1"/>
          </a:solidFill>
          <a:latin typeface="+mn-lt"/>
          <a:ea typeface="+mn-ea"/>
        </a:defRPr>
      </a:lvl8pPr>
      <a:lvl9pPr marL="33734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charset="0"/>
        <a:buChar char="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D83133C-747C-6747-A320-323F826E9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4" Type="http://schemas.openxmlformats.org/officeDocument/2006/relationships/image" Target="../media/image23.jpeg"/><Relationship Id="rId5" Type="http://schemas.openxmlformats.org/officeDocument/2006/relationships/oleObject" Target="../embeddings/oleObject1.bin"/><Relationship Id="rId6" Type="http://schemas.openxmlformats.org/officeDocument/2006/relationships/oleObject" Target="../embeddings/Microsoft_Excel_Chart1.xls"/><Relationship Id="rId7" Type="http://schemas.openxmlformats.org/officeDocument/2006/relationships/image" Target="../media/image24.png"/><Relationship Id="rId1" Type="http://schemas.openxmlformats.org/officeDocument/2006/relationships/themeOverride" Target="../theme/themeOverride1.xml"/><Relationship Id="rId2" Type="http://schemas.openxmlformats.org/officeDocument/2006/relationships/vmlDrawing" Target="../drawings/vmlDrawing1.v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4"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42877" y="117772"/>
            <a:ext cx="9001123" cy="1006972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8000" b="1" i="1" dirty="0" smtClean="0">
                <a:solidFill>
                  <a:schemeClr val="bg1"/>
                </a:solidFill>
                <a:effectLst>
                  <a:glow rad="254000">
                    <a:schemeClr val="tx1">
                      <a:alpha val="75000"/>
                    </a:schemeClr>
                  </a:glow>
                </a:effectLst>
                <a:ea typeface="ＭＳ Ｐゴシック" charset="0"/>
                <a:cs typeface="Arial"/>
              </a:rPr>
              <a:t>Why Be Pure?</a:t>
            </a:r>
            <a:endParaRPr lang="en-US" sz="8000" b="1" i="1" dirty="0">
              <a:solidFill>
                <a:schemeClr val="bg1"/>
              </a:solidFill>
              <a:effectLst>
                <a:glow rad="254000">
                  <a:schemeClr val="tx1">
                    <a:alpha val="75000"/>
                  </a:schemeClr>
                </a:glow>
              </a:effectLst>
              <a:latin typeface="Apple Chancery" charset="0"/>
              <a:ea typeface="ＭＳ Ｐゴシック" charset="0"/>
              <a:cs typeface="Apple Chancery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4067175" y="4868863"/>
            <a:ext cx="5076825" cy="100806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Osaka" charset="-128"/>
              </a:defRPr>
            </a:lvl9pPr>
          </a:lstStyle>
          <a:p>
            <a:pPr eaLnBrk="1" hangingPunct="1">
              <a:defRPr/>
            </a:pPr>
            <a:r>
              <a:rPr lang="en-US" sz="3600" b="1" i="1" kern="0" dirty="0" smtClean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Osaka" charset="0"/>
                <a:cs typeface="Osaka" charset="0"/>
              </a:rPr>
              <a:t>1 Corinthians 6:12-20</a:t>
            </a:r>
            <a:endParaRPr lang="en-US" sz="3600" i="1" kern="0" dirty="0"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latin typeface="Arial"/>
              <a:ea typeface="Osaka" charset="0"/>
              <a:cs typeface="Osaka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Crossroads International Church Singapore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/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cicfamily.com &amp;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1" descr="rings happy-marri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1"/>
          <a:stretch>
            <a:fillRect/>
          </a:stretch>
        </p:blipFill>
        <p:spPr bwMode="auto">
          <a:xfrm>
            <a:off x="0" y="-26988"/>
            <a:ext cx="923607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74" y="3"/>
            <a:ext cx="9220946" cy="1916829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Why limit God</a:t>
            </a:r>
            <a:r>
              <a:rPr lang="fr-FR" altLang="ja-JP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</a:rPr>
              <a:t>'</a:t>
            </a:r>
            <a:r>
              <a:rPr lang="en-US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s gift to only one </a:t>
            </a:r>
            <a:r>
              <a:rPr lang="en-US" sz="5400" b="1" dirty="0" smtClean="0">
                <a:solidFill>
                  <a:srgbClr val="FFF813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person</a:t>
            </a:r>
            <a:r>
              <a:rPr lang="en-US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?</a:t>
            </a:r>
            <a:endParaRPr lang="en-US" sz="5400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" y="274638"/>
            <a:ext cx="90836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rgbClr val="FFFFFF"/>
                </a:solidFill>
                <a:cs typeface="+mj-cs"/>
              </a:rPr>
              <a:t>Socrates on Marriage…</a:t>
            </a:r>
            <a:endParaRPr lang="en-US" sz="5400" dirty="0" smtClean="0">
              <a:cs typeface="+mj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1113" y="1916113"/>
            <a:ext cx="6383338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FFFFFF"/>
                </a:solidFill>
                <a:cs typeface="+mj-cs"/>
              </a:rPr>
              <a:t>"By all means, marry.  </a:t>
            </a:r>
            <a:br>
              <a:rPr lang="en-US" b="1" dirty="0" smtClean="0">
                <a:solidFill>
                  <a:srgbClr val="FFFFFF"/>
                </a:solidFill>
                <a:cs typeface="+mj-cs"/>
              </a:rPr>
            </a:br>
            <a:r>
              <a:rPr lang="en-US" b="1" dirty="0" smtClean="0">
                <a:solidFill>
                  <a:srgbClr val="FFFFFF"/>
                </a:solidFill>
                <a:cs typeface="+mj-cs"/>
              </a:rPr>
              <a:t>If you get a good wife, you'll become happy; </a:t>
            </a:r>
          </a:p>
          <a:p>
            <a:pPr eaLnBrk="1" hangingPunct="1">
              <a:defRPr/>
            </a:pPr>
            <a:r>
              <a:rPr lang="en-US" b="1" dirty="0" smtClean="0">
                <a:solidFill>
                  <a:srgbClr val="FFFFFF"/>
                </a:solidFill>
                <a:cs typeface="+mj-cs"/>
              </a:rPr>
              <a:t>if you get a bad one, you'll become a philosopher."</a:t>
            </a:r>
            <a:endParaRPr lang="en-US" dirty="0" smtClean="0">
              <a:cs typeface="+mj-cs"/>
            </a:endParaRPr>
          </a:p>
        </p:txBody>
      </p:sp>
      <p:pic>
        <p:nvPicPr>
          <p:cNvPr id="16486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r="13721"/>
          <a:stretch>
            <a:fillRect/>
          </a:stretch>
        </p:blipFill>
        <p:spPr bwMode="auto">
          <a:xfrm>
            <a:off x="6227763" y="2282825"/>
            <a:ext cx="279241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427538" y="6146800"/>
            <a:ext cx="4554537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2400" b="1" dirty="0" err="1" smtClean="0">
                <a:solidFill>
                  <a:srgbClr val="FFFFFF"/>
                </a:solidFill>
                <a:cs typeface="+mj-cs"/>
              </a:rPr>
              <a:t>www.brainyquote.com</a:t>
            </a:r>
            <a:endParaRPr lang="en-US" sz="2400" dirty="0" smtClean="0"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 spd="med">
    <p:cover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1029" descr="Corinth_bema_and_Acrocorinth_tb_n0116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09800"/>
            <a:ext cx="9144000" cy="8382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altLang="en-US" smtClean="0">
                <a:solidFill>
                  <a:schemeClr val="bg1"/>
                </a:solidFill>
              </a:rPr>
              <a:t>“</a:t>
            </a:r>
            <a:r>
              <a:rPr lang="en-US" smtClean="0">
                <a:solidFill>
                  <a:schemeClr val="bg1"/>
                </a:solidFill>
              </a:rPr>
              <a:t>To Corinthianize</a:t>
            </a:r>
            <a:r>
              <a:rPr lang="ja-JP" altLang="en-US" smtClean="0">
                <a:solidFill>
                  <a:schemeClr val="bg1"/>
                </a:solidFill>
              </a:rPr>
              <a:t>”</a:t>
            </a:r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5" descr="Acrocorinth_Temple_of_Aphrodite2,_tb0508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altLang="en-US" smtClean="0">
                <a:solidFill>
                  <a:schemeClr val="bg1"/>
                </a:solidFill>
              </a:rPr>
              <a:t>“</a:t>
            </a:r>
            <a:r>
              <a:rPr lang="en-US" smtClean="0">
                <a:solidFill>
                  <a:schemeClr val="bg1"/>
                </a:solidFill>
              </a:rPr>
              <a:t>To San Franciscoize</a:t>
            </a:r>
            <a:r>
              <a:rPr lang="ja-JP" altLang="en-US" smtClean="0">
                <a:solidFill>
                  <a:schemeClr val="bg1"/>
                </a:solidFill>
              </a:rPr>
              <a:t>”</a:t>
            </a:r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  <a:cs typeface="Arial" charset="0"/>
              </a:rPr>
              <a:t>The Wayward Local Church</a:t>
            </a:r>
          </a:p>
        </p:txBody>
      </p:sp>
      <p:sp>
        <p:nvSpPr>
          <p:cNvPr id="41574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chemeClr val="tx1"/>
              </a:gs>
              <a:gs pos="100000">
                <a:srgbClr val="000066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cs typeface="Arial"/>
            </a:endParaRPr>
          </a:p>
        </p:txBody>
      </p:sp>
      <p:sp>
        <p:nvSpPr>
          <p:cNvPr id="415748" name="Text Box 4"/>
          <p:cNvSpPr txBox="1">
            <a:spLocks noChangeArrowheads="1"/>
          </p:cNvSpPr>
          <p:nvPr/>
        </p:nvSpPr>
        <p:spPr bwMode="auto">
          <a:xfrm>
            <a:off x="0" y="5581650"/>
            <a:ext cx="874871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3200" b="1" smtClean="0">
                <a:solidFill>
                  <a:schemeClr val="bg1"/>
                </a:solidFill>
                <a:latin typeface="Arial"/>
                <a:cs typeface="Arial"/>
              </a:rPr>
              <a:t>Solving church problems theologically</a:t>
            </a:r>
          </a:p>
        </p:txBody>
      </p:sp>
      <p:sp>
        <p:nvSpPr>
          <p:cNvPr id="415749" name="Text Box 5"/>
          <p:cNvSpPr txBox="1">
            <a:spLocks noChangeArrowheads="1"/>
          </p:cNvSpPr>
          <p:nvPr/>
        </p:nvSpPr>
        <p:spPr bwMode="auto">
          <a:xfrm>
            <a:off x="838200" y="266700"/>
            <a:ext cx="77724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3600" b="1" smtClean="0">
                <a:solidFill>
                  <a:schemeClr val="bg1"/>
                </a:solidFill>
                <a:latin typeface="Arial"/>
                <a:cs typeface="Arial"/>
              </a:rPr>
              <a:t>The Wayward Local Church</a:t>
            </a:r>
          </a:p>
        </p:txBody>
      </p:sp>
      <p:sp>
        <p:nvSpPr>
          <p:cNvPr id="415750" name="Line 6"/>
          <p:cNvSpPr>
            <a:spLocks noChangeShapeType="1"/>
          </p:cNvSpPr>
          <p:nvPr/>
        </p:nvSpPr>
        <p:spPr bwMode="auto">
          <a:xfrm>
            <a:off x="781050" y="914400"/>
            <a:ext cx="798195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51" name="Line 7"/>
          <p:cNvSpPr>
            <a:spLocks noChangeShapeType="1"/>
          </p:cNvSpPr>
          <p:nvPr/>
        </p:nvSpPr>
        <p:spPr bwMode="auto">
          <a:xfrm flipH="1">
            <a:off x="3048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52" name="Line 8"/>
          <p:cNvSpPr>
            <a:spLocks noChangeShapeType="1"/>
          </p:cNvSpPr>
          <p:nvPr/>
        </p:nvSpPr>
        <p:spPr bwMode="auto">
          <a:xfrm>
            <a:off x="4343400" y="914400"/>
            <a:ext cx="25400" cy="2133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53" name="Text Box 9"/>
          <p:cNvSpPr txBox="1">
            <a:spLocks noChangeArrowheads="1"/>
          </p:cNvSpPr>
          <p:nvPr/>
        </p:nvSpPr>
        <p:spPr bwMode="auto">
          <a:xfrm>
            <a:off x="1600200" y="914400"/>
            <a:ext cx="175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3200" b="1" smtClean="0">
                <a:solidFill>
                  <a:schemeClr val="bg1"/>
                </a:solidFill>
                <a:latin typeface="Arial"/>
                <a:cs typeface="Arial"/>
              </a:rPr>
              <a:t>Reports</a:t>
            </a:r>
          </a:p>
        </p:txBody>
      </p:sp>
      <p:sp>
        <p:nvSpPr>
          <p:cNvPr id="415754" name="Text Box 10"/>
          <p:cNvSpPr txBox="1">
            <a:spLocks noChangeArrowheads="1"/>
          </p:cNvSpPr>
          <p:nvPr/>
        </p:nvSpPr>
        <p:spPr bwMode="auto">
          <a:xfrm>
            <a:off x="4686300" y="9144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3200" b="1" smtClean="0">
                <a:solidFill>
                  <a:schemeClr val="bg1"/>
                </a:solidFill>
                <a:latin typeface="Arial"/>
                <a:cs typeface="Arial"/>
              </a:rPr>
              <a:t>Questions</a:t>
            </a:r>
          </a:p>
        </p:txBody>
      </p:sp>
      <p:sp>
        <p:nvSpPr>
          <p:cNvPr id="415755" name="Text Box 11"/>
          <p:cNvSpPr txBox="1">
            <a:spLocks noChangeArrowheads="1"/>
          </p:cNvSpPr>
          <p:nvPr/>
        </p:nvSpPr>
        <p:spPr bwMode="auto">
          <a:xfrm rot="16815688">
            <a:off x="5062538" y="3813175"/>
            <a:ext cx="24701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Worship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11–14</a:t>
            </a:r>
          </a:p>
        </p:txBody>
      </p:sp>
      <p:sp>
        <p:nvSpPr>
          <p:cNvPr id="415756" name="Text Box 12"/>
          <p:cNvSpPr txBox="1">
            <a:spLocks noChangeArrowheads="1"/>
          </p:cNvSpPr>
          <p:nvPr/>
        </p:nvSpPr>
        <p:spPr bwMode="auto">
          <a:xfrm>
            <a:off x="5335588" y="2133600"/>
            <a:ext cx="2589212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Instruction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7–16 </a:t>
            </a:r>
          </a:p>
        </p:txBody>
      </p:sp>
      <p:sp>
        <p:nvSpPr>
          <p:cNvPr id="415757" name="Line 13"/>
          <p:cNvSpPr>
            <a:spLocks noChangeShapeType="1"/>
          </p:cNvSpPr>
          <p:nvPr/>
        </p:nvSpPr>
        <p:spPr bwMode="auto">
          <a:xfrm>
            <a:off x="2514600" y="1524000"/>
            <a:ext cx="0" cy="1524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58" name="Text Box 14"/>
          <p:cNvSpPr txBox="1">
            <a:spLocks noChangeArrowheads="1"/>
          </p:cNvSpPr>
          <p:nvPr/>
        </p:nvSpPr>
        <p:spPr bwMode="auto">
          <a:xfrm>
            <a:off x="533400" y="2133600"/>
            <a:ext cx="22860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Concern 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1–4</a:t>
            </a:r>
          </a:p>
        </p:txBody>
      </p:sp>
      <p:sp>
        <p:nvSpPr>
          <p:cNvPr id="415759" name="Text Box 15"/>
          <p:cNvSpPr txBox="1">
            <a:spLocks noChangeArrowheads="1"/>
          </p:cNvSpPr>
          <p:nvPr/>
        </p:nvSpPr>
        <p:spPr bwMode="auto">
          <a:xfrm rot="16798945">
            <a:off x="5854700" y="3919538"/>
            <a:ext cx="286702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Resurrection </a:t>
            </a:r>
            <a:b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15</a:t>
            </a:r>
          </a:p>
        </p:txBody>
      </p:sp>
      <p:sp>
        <p:nvSpPr>
          <p:cNvPr id="415760" name="Text Box 16"/>
          <p:cNvSpPr txBox="1">
            <a:spLocks noChangeArrowheads="1"/>
          </p:cNvSpPr>
          <p:nvPr/>
        </p:nvSpPr>
        <p:spPr bwMode="auto">
          <a:xfrm rot="16830879">
            <a:off x="6742907" y="4010818"/>
            <a:ext cx="2717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Collection 16</a:t>
            </a:r>
          </a:p>
        </p:txBody>
      </p:sp>
      <p:sp>
        <p:nvSpPr>
          <p:cNvPr id="415761" name="Line 17"/>
          <p:cNvSpPr>
            <a:spLocks noChangeShapeType="1"/>
          </p:cNvSpPr>
          <p:nvPr/>
        </p:nvSpPr>
        <p:spPr bwMode="auto">
          <a:xfrm>
            <a:off x="762000" y="1524000"/>
            <a:ext cx="80010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62" name="Rectangle 18"/>
          <p:cNvSpPr>
            <a:spLocks noChangeArrowheads="1"/>
          </p:cNvSpPr>
          <p:nvPr/>
        </p:nvSpPr>
        <p:spPr bwMode="auto">
          <a:xfrm>
            <a:off x="762000" y="276225"/>
            <a:ext cx="8001000" cy="27717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FontTx/>
              <a:buChar char="•"/>
              <a:defRPr/>
            </a:pPr>
            <a:endParaRPr lang="en-US" sz="20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15763" name="Text Box 19"/>
          <p:cNvSpPr txBox="1">
            <a:spLocks noChangeArrowheads="1"/>
          </p:cNvSpPr>
          <p:nvPr/>
        </p:nvSpPr>
        <p:spPr bwMode="auto">
          <a:xfrm>
            <a:off x="762000" y="1600200"/>
            <a:ext cx="1752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2800" b="1" smtClean="0">
                <a:solidFill>
                  <a:schemeClr val="bg1"/>
                </a:solidFill>
                <a:latin typeface="Arial"/>
                <a:cs typeface="Arial"/>
              </a:rPr>
              <a:t>Division</a:t>
            </a:r>
          </a:p>
        </p:txBody>
      </p:sp>
      <p:sp>
        <p:nvSpPr>
          <p:cNvPr id="415764" name="Text Box 20"/>
          <p:cNvSpPr txBox="1">
            <a:spLocks noChangeArrowheads="1"/>
          </p:cNvSpPr>
          <p:nvPr/>
        </p:nvSpPr>
        <p:spPr bwMode="auto">
          <a:xfrm>
            <a:off x="2171700" y="1600200"/>
            <a:ext cx="25527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2800" b="1" smtClean="0">
                <a:solidFill>
                  <a:schemeClr val="bg1"/>
                </a:solidFill>
                <a:latin typeface="Arial"/>
                <a:cs typeface="Arial"/>
              </a:rPr>
              <a:t>Disorder</a:t>
            </a:r>
          </a:p>
        </p:txBody>
      </p:sp>
      <p:sp>
        <p:nvSpPr>
          <p:cNvPr id="415765" name="Text Box 21"/>
          <p:cNvSpPr txBox="1">
            <a:spLocks noChangeArrowheads="1"/>
          </p:cNvSpPr>
          <p:nvPr/>
        </p:nvSpPr>
        <p:spPr bwMode="auto">
          <a:xfrm>
            <a:off x="4648200" y="1600200"/>
            <a:ext cx="39624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2800" b="1" smtClean="0">
                <a:solidFill>
                  <a:schemeClr val="bg1"/>
                </a:solidFill>
                <a:latin typeface="Arial"/>
                <a:cs typeface="Arial"/>
              </a:rPr>
              <a:t>Difficulties</a:t>
            </a:r>
          </a:p>
        </p:txBody>
      </p:sp>
      <p:sp>
        <p:nvSpPr>
          <p:cNvPr id="415766" name="Text Box 22"/>
          <p:cNvSpPr txBox="1">
            <a:spLocks noChangeArrowheads="1"/>
          </p:cNvSpPr>
          <p:nvPr/>
        </p:nvSpPr>
        <p:spPr bwMode="auto">
          <a:xfrm>
            <a:off x="2286000" y="2133600"/>
            <a:ext cx="22860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Discipline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5–6</a:t>
            </a:r>
          </a:p>
        </p:txBody>
      </p:sp>
      <p:sp>
        <p:nvSpPr>
          <p:cNvPr id="415767" name="Text Box 23"/>
          <p:cNvSpPr txBox="1">
            <a:spLocks noChangeArrowheads="1"/>
          </p:cNvSpPr>
          <p:nvPr/>
        </p:nvSpPr>
        <p:spPr bwMode="auto">
          <a:xfrm rot="16810664">
            <a:off x="3983038" y="4008437"/>
            <a:ext cx="24701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Idols 8–10</a:t>
            </a:r>
          </a:p>
        </p:txBody>
      </p:sp>
      <p:sp>
        <p:nvSpPr>
          <p:cNvPr id="415768" name="Text Box 24"/>
          <p:cNvSpPr txBox="1">
            <a:spLocks noChangeArrowheads="1"/>
          </p:cNvSpPr>
          <p:nvPr/>
        </p:nvSpPr>
        <p:spPr bwMode="auto">
          <a:xfrm rot="16791372">
            <a:off x="3221038" y="3832225"/>
            <a:ext cx="24701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smtClean="0">
                <a:solidFill>
                  <a:schemeClr val="bg1"/>
                </a:solidFill>
                <a:latin typeface="Arial"/>
                <a:cs typeface="Arial"/>
              </a:rPr>
              <a:t>Marriage 7</a:t>
            </a:r>
          </a:p>
        </p:txBody>
      </p:sp>
      <p:sp>
        <p:nvSpPr>
          <p:cNvPr id="415769" name="Line 25"/>
          <p:cNvSpPr>
            <a:spLocks noChangeShapeType="1"/>
          </p:cNvSpPr>
          <p:nvPr/>
        </p:nvSpPr>
        <p:spPr bwMode="auto">
          <a:xfrm flipH="1">
            <a:off x="12192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0" name="Line 26"/>
          <p:cNvSpPr>
            <a:spLocks noChangeShapeType="1"/>
          </p:cNvSpPr>
          <p:nvPr/>
        </p:nvSpPr>
        <p:spPr bwMode="auto">
          <a:xfrm flipH="1">
            <a:off x="20574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1" name="Line 27"/>
          <p:cNvSpPr>
            <a:spLocks noChangeShapeType="1"/>
          </p:cNvSpPr>
          <p:nvPr/>
        </p:nvSpPr>
        <p:spPr bwMode="auto">
          <a:xfrm flipH="1">
            <a:off x="26670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2" name="Line 28"/>
          <p:cNvSpPr>
            <a:spLocks noChangeShapeType="1"/>
          </p:cNvSpPr>
          <p:nvPr/>
        </p:nvSpPr>
        <p:spPr bwMode="auto">
          <a:xfrm flipH="1">
            <a:off x="390525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3" name="Line 29"/>
          <p:cNvSpPr>
            <a:spLocks noChangeShapeType="1"/>
          </p:cNvSpPr>
          <p:nvPr/>
        </p:nvSpPr>
        <p:spPr bwMode="auto">
          <a:xfrm flipH="1">
            <a:off x="44958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4" name="Line 30"/>
          <p:cNvSpPr>
            <a:spLocks noChangeShapeType="1"/>
          </p:cNvSpPr>
          <p:nvPr/>
        </p:nvSpPr>
        <p:spPr bwMode="auto">
          <a:xfrm flipH="1">
            <a:off x="54864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5" name="Line 31"/>
          <p:cNvSpPr>
            <a:spLocks noChangeShapeType="1"/>
          </p:cNvSpPr>
          <p:nvPr/>
        </p:nvSpPr>
        <p:spPr bwMode="auto">
          <a:xfrm flipH="1">
            <a:off x="66294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6" name="Line 32"/>
          <p:cNvSpPr>
            <a:spLocks noChangeShapeType="1"/>
          </p:cNvSpPr>
          <p:nvPr/>
        </p:nvSpPr>
        <p:spPr bwMode="auto">
          <a:xfrm flipH="1">
            <a:off x="75438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7" name="Line 33"/>
          <p:cNvSpPr>
            <a:spLocks noChangeShapeType="1"/>
          </p:cNvSpPr>
          <p:nvPr/>
        </p:nvSpPr>
        <p:spPr bwMode="auto">
          <a:xfrm flipH="1">
            <a:off x="83058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78" name="Rectangle 34"/>
          <p:cNvSpPr>
            <a:spLocks noChangeArrowheads="1"/>
          </p:cNvSpPr>
          <p:nvPr/>
        </p:nvSpPr>
        <p:spPr bwMode="auto">
          <a:xfrm>
            <a:off x="304800" y="5562600"/>
            <a:ext cx="8001000" cy="6921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cs typeface="Arial"/>
            </a:endParaRPr>
          </a:p>
        </p:txBody>
      </p:sp>
      <p:sp>
        <p:nvSpPr>
          <p:cNvPr id="415779" name="Line 35"/>
          <p:cNvSpPr>
            <a:spLocks noChangeShapeType="1"/>
          </p:cNvSpPr>
          <p:nvPr/>
        </p:nvSpPr>
        <p:spPr bwMode="auto">
          <a:xfrm>
            <a:off x="762000" y="2133600"/>
            <a:ext cx="80010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80" name="Text Box 36"/>
          <p:cNvSpPr txBox="1">
            <a:spLocks noChangeArrowheads="1"/>
          </p:cNvSpPr>
          <p:nvPr/>
        </p:nvSpPr>
        <p:spPr bwMode="auto">
          <a:xfrm rot="16791372">
            <a:off x="1392238" y="3963987"/>
            <a:ext cx="24701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smtClean="0">
                <a:solidFill>
                  <a:schemeClr val="bg1"/>
                </a:solidFill>
                <a:latin typeface="Arial"/>
                <a:cs typeface="Arial"/>
              </a:rPr>
              <a:t>Incest 5</a:t>
            </a:r>
          </a:p>
        </p:txBody>
      </p:sp>
      <p:sp>
        <p:nvSpPr>
          <p:cNvPr id="415781" name="Text Box 37"/>
          <p:cNvSpPr txBox="1">
            <a:spLocks noChangeArrowheads="1"/>
          </p:cNvSpPr>
          <p:nvPr/>
        </p:nvSpPr>
        <p:spPr bwMode="auto">
          <a:xfrm rot="16791372">
            <a:off x="2001838" y="4040187"/>
            <a:ext cx="24701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smtClean="0">
                <a:solidFill>
                  <a:schemeClr val="bg1"/>
                </a:solidFill>
                <a:latin typeface="Arial"/>
                <a:cs typeface="Arial"/>
              </a:rPr>
              <a:t>Lawsuits 6</a:t>
            </a:r>
          </a:p>
        </p:txBody>
      </p:sp>
      <p:sp>
        <p:nvSpPr>
          <p:cNvPr id="415782" name="Text Box 38"/>
          <p:cNvSpPr txBox="1">
            <a:spLocks noChangeArrowheads="1"/>
          </p:cNvSpPr>
          <p:nvPr/>
        </p:nvSpPr>
        <p:spPr bwMode="auto">
          <a:xfrm rot="16791372">
            <a:off x="2611438" y="4038600"/>
            <a:ext cx="24701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smtClean="0">
                <a:solidFill>
                  <a:schemeClr val="bg1"/>
                </a:solidFill>
                <a:latin typeface="Arial"/>
                <a:cs typeface="Arial"/>
              </a:rPr>
              <a:t>Immorality </a:t>
            </a:r>
          </a:p>
        </p:txBody>
      </p:sp>
      <p:sp>
        <p:nvSpPr>
          <p:cNvPr id="415783" name="Line 39"/>
          <p:cNvSpPr>
            <a:spLocks noChangeShapeType="1"/>
          </p:cNvSpPr>
          <p:nvPr/>
        </p:nvSpPr>
        <p:spPr bwMode="auto">
          <a:xfrm flipH="1">
            <a:off x="3352800" y="3048000"/>
            <a:ext cx="457200" cy="2514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ＭＳ Ｐゴシック" pitchFamily="-111" charset="-128"/>
              <a:cs typeface="Arial"/>
            </a:endParaRPr>
          </a:p>
        </p:txBody>
      </p:sp>
      <p:sp>
        <p:nvSpPr>
          <p:cNvPr id="415784" name="Text Box 40"/>
          <p:cNvSpPr txBox="1">
            <a:spLocks noChangeArrowheads="1"/>
          </p:cNvSpPr>
          <p:nvPr/>
        </p:nvSpPr>
        <p:spPr bwMode="auto">
          <a:xfrm rot="16791372">
            <a:off x="-228600" y="3995738"/>
            <a:ext cx="2511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Factions 1–2</a:t>
            </a:r>
          </a:p>
        </p:txBody>
      </p:sp>
      <p:sp>
        <p:nvSpPr>
          <p:cNvPr id="415785" name="Text Box 41"/>
          <p:cNvSpPr txBox="1">
            <a:spLocks noChangeArrowheads="1"/>
          </p:cNvSpPr>
          <p:nvPr/>
        </p:nvSpPr>
        <p:spPr bwMode="auto">
          <a:xfrm rot="16791372">
            <a:off x="696913" y="3806825"/>
            <a:ext cx="24701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Carnality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3–4</a:t>
            </a:r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 rot="590659">
            <a:off x="3489325" y="2647950"/>
            <a:ext cx="739775" cy="324008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1" descr="rings happy-marri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1"/>
          <a:stretch>
            <a:fillRect/>
          </a:stretch>
        </p:blipFill>
        <p:spPr bwMode="auto">
          <a:xfrm>
            <a:off x="0" y="-26988"/>
            <a:ext cx="923607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74" y="3"/>
            <a:ext cx="9220946" cy="1916829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Why limit God</a:t>
            </a:r>
            <a:r>
              <a:rPr lang="fr-FR" altLang="ja-JP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</a:rPr>
              <a:t>'</a:t>
            </a:r>
            <a:r>
              <a:rPr lang="en-US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s gift to only one </a:t>
            </a:r>
            <a:r>
              <a:rPr lang="en-US" sz="5400" b="1" dirty="0" smtClean="0">
                <a:solidFill>
                  <a:srgbClr val="FFF813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person</a:t>
            </a:r>
            <a:r>
              <a:rPr lang="en-US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?</a:t>
            </a:r>
            <a:endParaRPr lang="en-US" sz="5400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 rot="20397162">
            <a:off x="79381" y="2791141"/>
            <a:ext cx="9220946" cy="191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15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3 reasons…</a:t>
            </a:r>
            <a:endParaRPr lang="en-US" sz="11500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7078" name="Rectangle 6"/>
          <p:cNvSpPr>
            <a:spLocks noChangeArrowheads="1"/>
          </p:cNvSpPr>
          <p:nvPr/>
        </p:nvSpPr>
        <p:spPr bwMode="auto">
          <a:xfrm>
            <a:off x="0" y="0"/>
            <a:ext cx="4114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400" b="1" i="1">
                <a:solidFill>
                  <a:schemeClr val="bg1"/>
                </a:solidFill>
              </a:rPr>
              <a:t>Why purity?</a:t>
            </a:r>
            <a:endParaRPr lang="en-US" sz="4000" i="1">
              <a:solidFill>
                <a:schemeClr val="bg1"/>
              </a:solidFill>
            </a:endParaRPr>
          </a:p>
        </p:txBody>
      </p:sp>
      <p:sp>
        <p:nvSpPr>
          <p:cNvPr id="387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2987675" y="981075"/>
            <a:ext cx="5851525" cy="4724400"/>
          </a:xfrm>
        </p:spPr>
        <p:txBody>
          <a:bodyPr/>
          <a:lstStyle/>
          <a:p>
            <a:pPr marL="1117600" indent="-1117600" eaLnBrk="1" hangingPunct="1">
              <a:defRPr/>
            </a:pPr>
            <a:r>
              <a:rPr lang="en-US" sz="5400" b="1" dirty="0" smtClean="0">
                <a:solidFill>
                  <a:schemeClr val="bg1"/>
                </a:solidFill>
                <a:cs typeface="+mj-cs"/>
              </a:rPr>
              <a:t>I.  Immorality harms your relationship with </a:t>
            </a:r>
            <a:r>
              <a:rPr lang="en-US" sz="5400" b="1" dirty="0" smtClean="0">
                <a:solidFill>
                  <a:srgbClr val="FFF813"/>
                </a:solidFill>
                <a:cs typeface="+mj-cs"/>
              </a:rPr>
              <a:t>God</a:t>
            </a:r>
            <a:r>
              <a:rPr lang="en-US" sz="5400" b="1" dirty="0" smtClean="0">
                <a:solidFill>
                  <a:schemeClr val="bg1"/>
                </a:solidFill>
                <a:cs typeface="+mj-cs"/>
              </a:rPr>
              <a:t> </a:t>
            </a:r>
            <a:br>
              <a:rPr lang="en-US" sz="5400" b="1" dirty="0" smtClean="0">
                <a:solidFill>
                  <a:schemeClr val="bg1"/>
                </a:solidFill>
                <a:cs typeface="+mj-cs"/>
              </a:rPr>
            </a:br>
            <a:r>
              <a:rPr lang="en-US" sz="5400" b="1" dirty="0" smtClean="0">
                <a:solidFill>
                  <a:schemeClr val="bg1"/>
                </a:solidFill>
                <a:cs typeface="+mj-cs"/>
              </a:rPr>
              <a:t>(12-14, 17, 19-20)</a:t>
            </a:r>
            <a:endParaRPr lang="en-US" dirty="0" smtClean="0">
              <a:cs typeface="+mj-cs"/>
            </a:endParaRPr>
          </a:p>
        </p:txBody>
      </p:sp>
      <p:pic>
        <p:nvPicPr>
          <p:cNvPr id="175108" name="Picture 10" descr="marriageworksin Chr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4097338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76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  <a:solidFill>
            <a:schemeClr val="accent2"/>
          </a:solidFill>
        </p:spPr>
        <p:txBody>
          <a:bodyPr/>
          <a:lstStyle/>
          <a:p>
            <a:pPr marL="758825" indent="-758825" algn="l" eaLnBrk="1" hangingPunct="1">
              <a:defRPr/>
            </a:pPr>
            <a:r>
              <a:rPr lang="en-US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  <a:t>God or immorality?</a:t>
            </a:r>
            <a:endParaRPr lang="en-US" b="1" i="1" smtClean="0">
              <a:solidFill>
                <a:schemeClr val="bg1"/>
              </a:solidFill>
              <a:cs typeface="+mj-cs"/>
            </a:endParaRPr>
          </a:p>
        </p:txBody>
      </p:sp>
      <p:sp>
        <p:nvSpPr>
          <p:cNvPr id="837636" name="Rectangle 4"/>
          <p:cNvSpPr>
            <a:spLocks noChangeArrowheads="1"/>
          </p:cNvSpPr>
          <p:nvPr/>
        </p:nvSpPr>
        <p:spPr bwMode="auto">
          <a:xfrm>
            <a:off x="533400" y="914400"/>
            <a:ext cx="8305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758825" indent="-758825" eaLnBrk="1" hangingPunct="1">
              <a:defRPr/>
            </a:pPr>
            <a:r>
              <a:rPr lang="en-US" sz="3600" b="1" dirty="0">
                <a:solidFill>
                  <a:schemeClr val="bg1"/>
                </a:solidFill>
              </a:rPr>
              <a:t>A.  Immorality </a:t>
            </a:r>
            <a:r>
              <a:rPr lang="en-US" sz="3600" b="1" dirty="0">
                <a:solidFill>
                  <a:srgbClr val="FFF813"/>
                </a:solidFill>
              </a:rPr>
              <a:t>enslaves</a:t>
            </a:r>
            <a:r>
              <a:rPr lang="en-US" sz="3600" b="1" dirty="0">
                <a:solidFill>
                  <a:schemeClr val="bg1"/>
                </a:solidFill>
              </a:rPr>
              <a:t> you rather than frees you for God</a:t>
            </a:r>
            <a:r>
              <a:rPr lang="fr-FR" altLang="ja-JP" sz="3600" b="1" dirty="0">
                <a:solidFill>
                  <a:schemeClr val="bg1"/>
                </a:solidFill>
                <a:latin typeface="Arial"/>
              </a:rPr>
              <a:t>'</a:t>
            </a:r>
            <a:r>
              <a:rPr lang="en-US" sz="3600" b="1" dirty="0">
                <a:solidFill>
                  <a:schemeClr val="bg1"/>
                </a:solidFill>
              </a:rPr>
              <a:t>s use (12).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3" descr="nike-just-do-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0" b="68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9750" y="1989138"/>
            <a:ext cx="7993063" cy="1800225"/>
          </a:xfrm>
          <a:prstGeom prst="rect">
            <a:avLst/>
          </a:prstGeom>
          <a:solidFill>
            <a:srgbClr val="000000"/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0"/>
                <a:cs typeface="Geneva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sz="9600" dirty="0" smtClean="0">
                <a:solidFill>
                  <a:srgbClr val="FFFFFF"/>
                </a:solidFill>
                <a:latin typeface="Arial" charset="0"/>
              </a:rPr>
              <a:t>JUST DO IT.</a:t>
            </a:r>
            <a:endParaRPr lang="en-US" sz="96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76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  <a:solidFill>
            <a:schemeClr val="accent2"/>
          </a:solidFill>
        </p:spPr>
        <p:txBody>
          <a:bodyPr/>
          <a:lstStyle/>
          <a:p>
            <a:pPr marL="758825" indent="-758825" algn="l" eaLnBrk="1" hangingPunct="1">
              <a:defRPr/>
            </a:pPr>
            <a:r>
              <a:rPr lang="en-US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  <a:t>God or immorality?</a:t>
            </a:r>
            <a:endParaRPr lang="en-US" b="1" i="1" smtClean="0">
              <a:solidFill>
                <a:schemeClr val="bg1"/>
              </a:solidFill>
              <a:cs typeface="+mj-cs"/>
            </a:endParaRPr>
          </a:p>
        </p:txBody>
      </p:sp>
      <p:sp>
        <p:nvSpPr>
          <p:cNvPr id="837636" name="Rectangle 4"/>
          <p:cNvSpPr>
            <a:spLocks noChangeArrowheads="1"/>
          </p:cNvSpPr>
          <p:nvPr/>
        </p:nvSpPr>
        <p:spPr bwMode="auto">
          <a:xfrm>
            <a:off x="533400" y="914400"/>
            <a:ext cx="8305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758825" indent="-758825" eaLnBrk="1" hangingPunct="1">
              <a:defRPr/>
            </a:pPr>
            <a:r>
              <a:rPr lang="en-US" sz="3600" b="1" dirty="0">
                <a:solidFill>
                  <a:schemeClr val="bg1"/>
                </a:solidFill>
              </a:rPr>
              <a:t>A.  Immorality </a:t>
            </a:r>
            <a:r>
              <a:rPr lang="en-US" sz="3600" b="1" dirty="0">
                <a:solidFill>
                  <a:srgbClr val="FFF813"/>
                </a:solidFill>
              </a:rPr>
              <a:t>enslaves</a:t>
            </a:r>
            <a:r>
              <a:rPr lang="en-US" sz="3600" b="1" dirty="0">
                <a:solidFill>
                  <a:schemeClr val="bg1"/>
                </a:solidFill>
              </a:rPr>
              <a:t> you rather than frees you for God</a:t>
            </a:r>
            <a:r>
              <a:rPr lang="fr-FR" altLang="ja-JP" sz="3600" b="1" dirty="0">
                <a:solidFill>
                  <a:schemeClr val="bg1"/>
                </a:solidFill>
                <a:latin typeface="Arial"/>
              </a:rPr>
              <a:t>'</a:t>
            </a:r>
            <a:r>
              <a:rPr lang="en-US" sz="3600" b="1" dirty="0">
                <a:solidFill>
                  <a:schemeClr val="bg1"/>
                </a:solidFill>
              </a:rPr>
              <a:t>s use (12).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837637" name="Rectangle 5"/>
          <p:cNvSpPr>
            <a:spLocks noChangeArrowheads="1"/>
          </p:cNvSpPr>
          <p:nvPr/>
        </p:nvSpPr>
        <p:spPr bwMode="auto">
          <a:xfrm>
            <a:off x="533400" y="2095500"/>
            <a:ext cx="8305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758825" indent="-758825" eaLnBrk="1" hangingPunct="1">
              <a:defRPr/>
            </a:pPr>
            <a:r>
              <a:rPr lang="en-US" sz="3600" b="1" dirty="0">
                <a:solidFill>
                  <a:schemeClr val="bg1"/>
                </a:solidFill>
              </a:rPr>
              <a:t>B.  Immorality </a:t>
            </a:r>
            <a:r>
              <a:rPr lang="en-US" sz="3600" b="1" dirty="0">
                <a:solidFill>
                  <a:srgbClr val="FFF813"/>
                </a:solidFill>
              </a:rPr>
              <a:t>misuses</a:t>
            </a:r>
            <a:r>
              <a:rPr lang="en-US" sz="3600" b="1" dirty="0">
                <a:solidFill>
                  <a:schemeClr val="bg1"/>
                </a:solidFill>
              </a:rPr>
              <a:t> your body dedicated to God</a:t>
            </a:r>
            <a:r>
              <a:rPr lang="fr-FR" altLang="ja-JP" sz="3600" b="1" dirty="0">
                <a:solidFill>
                  <a:schemeClr val="bg1"/>
                </a:solidFill>
                <a:latin typeface="Arial"/>
              </a:rPr>
              <a:t>'</a:t>
            </a:r>
            <a:r>
              <a:rPr lang="en-US" sz="3600" b="1" dirty="0">
                <a:solidFill>
                  <a:schemeClr val="bg1"/>
                </a:solidFill>
              </a:rPr>
              <a:t>s use (13).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837638" name="Rectangle 6"/>
          <p:cNvSpPr>
            <a:spLocks noChangeArrowheads="1"/>
          </p:cNvSpPr>
          <p:nvPr/>
        </p:nvSpPr>
        <p:spPr bwMode="auto">
          <a:xfrm>
            <a:off x="533400" y="3276600"/>
            <a:ext cx="8305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758825" indent="-758825" eaLnBrk="1" hangingPunct="1">
              <a:defRPr/>
            </a:pPr>
            <a:r>
              <a:rPr lang="en-US" sz="3600" b="1">
                <a:solidFill>
                  <a:schemeClr val="bg1"/>
                </a:solidFill>
              </a:rPr>
              <a:t>C.  Immorality involves a body destined for </a:t>
            </a:r>
            <a:r>
              <a:rPr lang="en-US" sz="3600" b="1">
                <a:solidFill>
                  <a:srgbClr val="FFF813"/>
                </a:solidFill>
              </a:rPr>
              <a:t>glory</a:t>
            </a:r>
            <a:r>
              <a:rPr lang="en-US" sz="3600" b="1">
                <a:solidFill>
                  <a:schemeClr val="bg1"/>
                </a:solidFill>
              </a:rPr>
              <a:t> (14).</a:t>
            </a:r>
            <a:endParaRPr lang="en-US" sz="44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7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7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638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/>
          </p:cNvSpPr>
          <p:nvPr>
            <p:ph type="ctrTitle"/>
          </p:nvPr>
        </p:nvSpPr>
        <p:spPr bwMode="auto">
          <a:xfrm>
            <a:off x="1371600" y="1066800"/>
            <a:ext cx="6477000" cy="38862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8100" smtClean="0">
                <a:cs typeface="+mj-cs"/>
              </a:rPr>
              <a:t>One day at lunch…</a:t>
            </a:r>
            <a:endParaRPr lang="en-US" smtClean="0">
              <a:cs typeface="+mj-cs"/>
            </a:endParaRPr>
          </a:p>
        </p:txBody>
      </p:sp>
      <p:pic>
        <p:nvPicPr>
          <p:cNvPr id="14745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950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3" descr="nike-just-do-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7530" b="6892"/>
          <a:stretch>
            <a:fillRect/>
          </a:stretch>
        </p:blipFill>
        <p:spPr bwMode="auto">
          <a:xfrm>
            <a:off x="5329238" y="3848100"/>
            <a:ext cx="385127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26988"/>
            <a:ext cx="9144000" cy="890588"/>
          </a:xfrm>
          <a:prstGeom prst="rect">
            <a:avLst/>
          </a:prstGeom>
          <a:solidFill>
            <a:srgbClr val="FF0000"/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0"/>
                <a:cs typeface="Geneva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</a:rPr>
              <a:t>Religion Professor Survey</a:t>
            </a:r>
            <a:endParaRPr lang="en-US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20638" y="908050"/>
            <a:ext cx="9144001" cy="865188"/>
          </a:xfrm>
          <a:prstGeom prst="rect">
            <a:avLst/>
          </a:prstGeom>
          <a:solidFill>
            <a:srgbClr val="000000"/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0"/>
                <a:cs typeface="Geneva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b="1" i="1" dirty="0" smtClean="0">
                <a:solidFill>
                  <a:srgbClr val="FFFFFF"/>
                </a:solidFill>
                <a:latin typeface="Arial" charset="0"/>
              </a:rPr>
              <a:t>Is premarital sex OK?</a:t>
            </a:r>
            <a:endParaRPr lang="en-US" b="1" i="1" dirty="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180229" name="Chart 4"/>
          <p:cNvGraphicFramePr>
            <a:graphicFrameLocks/>
          </p:cNvGraphicFramePr>
          <p:nvPr/>
        </p:nvGraphicFramePr>
        <p:xfrm>
          <a:off x="200025" y="1649413"/>
          <a:ext cx="6894513" cy="377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33" r:id="rId6" imgW="6894006" imgH="3773112" progId="Excel.Chart.8">
                  <p:embed/>
                </p:oleObj>
              </mc:Choice>
              <mc:Fallback>
                <p:oleObj r:id="rId6" imgW="6894006" imgH="3773112" progId="Excel.Chart.8">
                  <p:embed/>
                  <p:pic>
                    <p:nvPicPr>
                      <p:cNvPr id="0" name="Chart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1649413"/>
                        <a:ext cx="6894513" cy="3775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5148263" y="2060575"/>
            <a:ext cx="1944687" cy="1152525"/>
          </a:xfrm>
          <a:prstGeom prst="rect">
            <a:avLst/>
          </a:prstGeom>
          <a:noFill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0"/>
                <a:cs typeface="Geneva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b="1" i="1" dirty="0" smtClean="0">
                <a:solidFill>
                  <a:srgbClr val="FFFFFF"/>
                </a:solidFill>
                <a:latin typeface="Arial" charset="0"/>
              </a:rPr>
              <a:t>Yes</a:t>
            </a:r>
            <a:br>
              <a:rPr lang="en-US" b="1" i="1" dirty="0" smtClean="0">
                <a:solidFill>
                  <a:srgbClr val="FFFFFF"/>
                </a:solidFill>
                <a:latin typeface="Arial" charset="0"/>
              </a:rPr>
            </a:br>
            <a:r>
              <a:rPr lang="en-US" b="1" i="1" dirty="0" smtClean="0">
                <a:solidFill>
                  <a:srgbClr val="FFFFFF"/>
                </a:solidFill>
                <a:latin typeface="Arial" charset="0"/>
              </a:rPr>
              <a:t>60%</a:t>
            </a:r>
            <a:endParaRPr lang="en-US" b="1" i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0825" y="4076700"/>
            <a:ext cx="1944688" cy="1152525"/>
          </a:xfrm>
          <a:prstGeom prst="rect">
            <a:avLst/>
          </a:prstGeom>
          <a:noFill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0"/>
                <a:cs typeface="Geneva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b="1" i="1" dirty="0" smtClean="0">
                <a:solidFill>
                  <a:srgbClr val="FFFFFF"/>
                </a:solidFill>
                <a:latin typeface="Arial" charset="0"/>
              </a:rPr>
              <a:t>No</a:t>
            </a:r>
            <a:br>
              <a:rPr lang="en-US" b="1" i="1" dirty="0" smtClean="0">
                <a:solidFill>
                  <a:srgbClr val="FFFFFF"/>
                </a:solidFill>
                <a:latin typeface="Arial" charset="0"/>
              </a:rPr>
            </a:br>
            <a:r>
              <a:rPr lang="en-US" b="1" i="1" dirty="0" smtClean="0">
                <a:solidFill>
                  <a:srgbClr val="FFFFFF"/>
                </a:solidFill>
                <a:latin typeface="Arial" charset="0"/>
              </a:rPr>
              <a:t>40%</a:t>
            </a:r>
            <a:endParaRPr lang="en-US" b="1" i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400" y="5705475"/>
            <a:ext cx="5842000" cy="1152525"/>
          </a:xfrm>
          <a:prstGeom prst="rect">
            <a:avLst/>
          </a:prstGeom>
          <a:noFill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0"/>
                <a:cs typeface="Geneva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Genev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sz="2400" b="1" i="1" dirty="0" smtClean="0">
                <a:solidFill>
                  <a:srgbClr val="FFFFFF"/>
                </a:solidFill>
                <a:latin typeface="Arial" charset="0"/>
              </a:rPr>
              <a:t>1984 survey of 950 religion dept. faculty members, USA</a:t>
            </a:r>
            <a:endParaRPr lang="en-US" sz="2400" b="1" i="1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76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  <a:solidFill>
            <a:schemeClr val="accent2"/>
          </a:solidFill>
        </p:spPr>
        <p:txBody>
          <a:bodyPr/>
          <a:lstStyle/>
          <a:p>
            <a:pPr marL="758825" indent="-758825" algn="l" eaLnBrk="1" hangingPunct="1">
              <a:defRPr/>
            </a:pPr>
            <a:r>
              <a:rPr lang="en-US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j-cs"/>
              </a:rPr>
              <a:t>God or immorality?</a:t>
            </a:r>
            <a:endParaRPr lang="en-US" b="1" i="1" smtClean="0">
              <a:solidFill>
                <a:schemeClr val="bg1"/>
              </a:solidFill>
              <a:cs typeface="+mj-cs"/>
            </a:endParaRPr>
          </a:p>
        </p:txBody>
      </p:sp>
      <p:sp>
        <p:nvSpPr>
          <p:cNvPr id="837636" name="Rectangle 4"/>
          <p:cNvSpPr>
            <a:spLocks noChangeArrowheads="1"/>
          </p:cNvSpPr>
          <p:nvPr/>
        </p:nvSpPr>
        <p:spPr bwMode="auto">
          <a:xfrm>
            <a:off x="533400" y="914400"/>
            <a:ext cx="8305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758825" indent="-758825" eaLnBrk="1" hangingPunct="1">
              <a:defRPr/>
            </a:pPr>
            <a:r>
              <a:rPr lang="en-US" sz="3600" b="1" dirty="0">
                <a:solidFill>
                  <a:schemeClr val="bg1"/>
                </a:solidFill>
              </a:rPr>
              <a:t>A.  Immorality </a:t>
            </a:r>
            <a:r>
              <a:rPr lang="en-US" sz="3600" b="1" dirty="0">
                <a:solidFill>
                  <a:srgbClr val="FFF813"/>
                </a:solidFill>
              </a:rPr>
              <a:t>enslaves</a:t>
            </a:r>
            <a:r>
              <a:rPr lang="en-US" sz="3600" b="1" dirty="0">
                <a:solidFill>
                  <a:schemeClr val="bg1"/>
                </a:solidFill>
              </a:rPr>
              <a:t> you rather than frees you for God</a:t>
            </a:r>
            <a:r>
              <a:rPr lang="fr-FR" altLang="ja-JP" sz="3600" b="1" dirty="0">
                <a:solidFill>
                  <a:schemeClr val="bg1"/>
                </a:solidFill>
                <a:latin typeface="Arial"/>
              </a:rPr>
              <a:t>'</a:t>
            </a:r>
            <a:r>
              <a:rPr lang="en-US" sz="3600" b="1" dirty="0">
                <a:solidFill>
                  <a:schemeClr val="bg1"/>
                </a:solidFill>
              </a:rPr>
              <a:t>s use (12).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837637" name="Rectangle 5"/>
          <p:cNvSpPr>
            <a:spLocks noChangeArrowheads="1"/>
          </p:cNvSpPr>
          <p:nvPr/>
        </p:nvSpPr>
        <p:spPr bwMode="auto">
          <a:xfrm>
            <a:off x="533400" y="2095500"/>
            <a:ext cx="8305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758825" indent="-758825" eaLnBrk="1" hangingPunct="1">
              <a:defRPr/>
            </a:pPr>
            <a:r>
              <a:rPr lang="en-US" sz="3600" b="1" dirty="0">
                <a:solidFill>
                  <a:schemeClr val="bg1"/>
                </a:solidFill>
              </a:rPr>
              <a:t>B.  Immorality </a:t>
            </a:r>
            <a:r>
              <a:rPr lang="en-US" sz="3600" b="1" dirty="0">
                <a:solidFill>
                  <a:srgbClr val="FFF813"/>
                </a:solidFill>
              </a:rPr>
              <a:t>misuses</a:t>
            </a:r>
            <a:r>
              <a:rPr lang="en-US" sz="3600" b="1" dirty="0">
                <a:solidFill>
                  <a:schemeClr val="bg1"/>
                </a:solidFill>
              </a:rPr>
              <a:t> your body dedicated to God</a:t>
            </a:r>
            <a:r>
              <a:rPr lang="fr-FR" altLang="ja-JP" sz="3600" b="1" dirty="0">
                <a:solidFill>
                  <a:schemeClr val="bg1"/>
                </a:solidFill>
                <a:latin typeface="Arial"/>
              </a:rPr>
              <a:t>'</a:t>
            </a:r>
            <a:r>
              <a:rPr lang="en-US" sz="3600" b="1" dirty="0">
                <a:solidFill>
                  <a:schemeClr val="bg1"/>
                </a:solidFill>
              </a:rPr>
              <a:t>s use (13).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837638" name="Rectangle 6"/>
          <p:cNvSpPr>
            <a:spLocks noChangeArrowheads="1"/>
          </p:cNvSpPr>
          <p:nvPr/>
        </p:nvSpPr>
        <p:spPr bwMode="auto">
          <a:xfrm>
            <a:off x="533400" y="3276600"/>
            <a:ext cx="8305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758825" indent="-758825" eaLnBrk="1" hangingPunct="1">
              <a:defRPr/>
            </a:pPr>
            <a:r>
              <a:rPr lang="en-US" sz="3600" b="1">
                <a:solidFill>
                  <a:schemeClr val="bg1"/>
                </a:solidFill>
              </a:rPr>
              <a:t>C.  Immorality involves a body destined for </a:t>
            </a:r>
            <a:r>
              <a:rPr lang="en-US" sz="3600" b="1">
                <a:solidFill>
                  <a:srgbClr val="FFF813"/>
                </a:solidFill>
              </a:rPr>
              <a:t>glory</a:t>
            </a:r>
            <a:r>
              <a:rPr lang="en-US" sz="3600" b="1">
                <a:solidFill>
                  <a:schemeClr val="bg1"/>
                </a:solidFill>
              </a:rPr>
              <a:t> (14).</a:t>
            </a:r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837639" name="Rectangle 7"/>
          <p:cNvSpPr>
            <a:spLocks noChangeArrowheads="1"/>
          </p:cNvSpPr>
          <p:nvPr/>
        </p:nvSpPr>
        <p:spPr bwMode="auto">
          <a:xfrm>
            <a:off x="533400" y="4457700"/>
            <a:ext cx="8305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758825" indent="-758825" eaLnBrk="1" hangingPunct="1">
              <a:defRPr/>
            </a:pPr>
            <a:r>
              <a:rPr lang="en-US" sz="3600" b="1">
                <a:solidFill>
                  <a:schemeClr val="bg1"/>
                </a:solidFill>
              </a:rPr>
              <a:t>D.  Immorality destroys your </a:t>
            </a:r>
            <a:r>
              <a:rPr lang="en-US" sz="3600" b="1">
                <a:solidFill>
                  <a:srgbClr val="FFF813"/>
                </a:solidFill>
              </a:rPr>
              <a:t>unity</a:t>
            </a:r>
            <a:r>
              <a:rPr lang="en-US" sz="3600" b="1">
                <a:solidFill>
                  <a:schemeClr val="bg1"/>
                </a:solidFill>
              </a:rPr>
              <a:t> with Christ (17).</a:t>
            </a:r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837640" name="Rectangle 8"/>
          <p:cNvSpPr>
            <a:spLocks noChangeArrowheads="1"/>
          </p:cNvSpPr>
          <p:nvPr/>
        </p:nvSpPr>
        <p:spPr bwMode="auto">
          <a:xfrm>
            <a:off x="533400" y="5638800"/>
            <a:ext cx="8610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758825" indent="-758825" eaLnBrk="1" hangingPunct="1">
              <a:defRPr/>
            </a:pPr>
            <a:r>
              <a:rPr lang="en-US" sz="3600" b="1" dirty="0">
                <a:solidFill>
                  <a:schemeClr val="bg1"/>
                </a:solidFill>
              </a:rPr>
              <a:t>E.  Immorality dishonors God</a:t>
            </a:r>
            <a:r>
              <a:rPr lang="fr-FR" altLang="ja-JP" sz="3600" b="1" dirty="0">
                <a:solidFill>
                  <a:schemeClr val="bg1"/>
                </a:solidFill>
                <a:latin typeface="Arial"/>
              </a:rPr>
              <a:t>'</a:t>
            </a:r>
            <a:r>
              <a:rPr lang="en-US" sz="3600" b="1" dirty="0">
                <a:solidFill>
                  <a:schemeClr val="bg1"/>
                </a:solidFill>
              </a:rPr>
              <a:t>s </a:t>
            </a:r>
            <a:r>
              <a:rPr lang="en-US" sz="3600" b="1" dirty="0">
                <a:solidFill>
                  <a:srgbClr val="FFF813"/>
                </a:solidFill>
              </a:rPr>
              <a:t>temple</a:t>
            </a:r>
            <a:r>
              <a:rPr lang="en-US" sz="3600" b="1" dirty="0">
                <a:solidFill>
                  <a:schemeClr val="bg1"/>
                </a:solidFill>
              </a:rPr>
              <a:t> since His Spirit lives in you (19-20).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7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7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7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37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639" grpId="0" build="p" autoUpdateAnimBg="0"/>
      <p:bldP spid="837640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800080">
                  <a:alpha val="32999"/>
                </a:srgbClr>
              </a:gs>
              <a:gs pos="100000">
                <a:srgbClr val="000A0D">
                  <a:alpha val="32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81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3400" y="3962400"/>
            <a:ext cx="7924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mtClean="0">
                <a:latin typeface="Arial"/>
              </a:rPr>
              <a:t>“</a:t>
            </a:r>
            <a:r>
              <a:rPr lang="en-US" smtClean="0"/>
              <a:t>Now the earth formless and empty, darkness was over the the surface of the deep…</a:t>
            </a:r>
            <a:r>
              <a:rPr lang="ja-JP" altLang="en-US" smtClean="0">
                <a:latin typeface="Arial"/>
              </a:rPr>
              <a:t>”</a:t>
            </a:r>
            <a:r>
              <a:rPr lang="en-US" smtClean="0"/>
              <a:t> </a:t>
            </a:r>
          </a:p>
        </p:txBody>
      </p:sp>
      <p:sp>
        <p:nvSpPr>
          <p:cNvPr id="818180" name="Rectangle 4"/>
          <p:cNvSpPr>
            <a:spLocks noChangeArrowheads="1"/>
          </p:cNvSpPr>
          <p:nvPr/>
        </p:nvSpPr>
        <p:spPr bwMode="auto">
          <a:xfrm>
            <a:off x="838200" y="304800"/>
            <a:ext cx="7924800" cy="1752600"/>
          </a:xfrm>
          <a:prstGeom prst="rect">
            <a:avLst/>
          </a:prstGeom>
          <a:noFill/>
          <a:ln>
            <a:noFill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ja-JP" altLang="en-US" sz="4400">
                <a:solidFill>
                  <a:schemeClr val="tx2"/>
                </a:solidFill>
                <a:latin typeface="Tahoma" charset="0"/>
              </a:rPr>
              <a:t>“</a:t>
            </a:r>
            <a:r>
              <a:rPr lang="en-US" sz="4400">
                <a:solidFill>
                  <a:schemeClr val="tx2"/>
                </a:solidFill>
                <a:latin typeface="Tahoma" charset="0"/>
              </a:rPr>
              <a:t>…and the Spirit of God was hovering over the waters.</a:t>
            </a:r>
            <a:r>
              <a:rPr lang="ja-JP" altLang="en-US" sz="4400">
                <a:solidFill>
                  <a:schemeClr val="tx2"/>
                </a:solidFill>
                <a:latin typeface="Tahoma" charset="0"/>
              </a:rPr>
              <a:t>”</a:t>
            </a:r>
            <a:r>
              <a:rPr lang="en-US" sz="4400">
                <a:solidFill>
                  <a:schemeClr val="tx2"/>
                </a:solidFill>
                <a:latin typeface="Tahoma" charset="0"/>
              </a:rPr>
              <a:t> </a:t>
            </a:r>
          </a:p>
        </p:txBody>
      </p:sp>
      <p:sp>
        <p:nvSpPr>
          <p:cNvPr id="818181" name="Rectangle 5"/>
          <p:cNvSpPr>
            <a:spLocks noChangeArrowheads="1"/>
          </p:cNvSpPr>
          <p:nvPr/>
        </p:nvSpPr>
        <p:spPr bwMode="auto">
          <a:xfrm>
            <a:off x="3429000" y="6172200"/>
            <a:ext cx="5562600" cy="609600"/>
          </a:xfrm>
          <a:prstGeom prst="rect">
            <a:avLst/>
          </a:prstGeom>
          <a:noFill/>
          <a:ln>
            <a:noFill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spcBef>
                <a:spcPct val="20000"/>
              </a:spcBef>
              <a:buClr>
                <a:srgbClr val="FFCC66"/>
              </a:buClr>
              <a:buFont typeface="Wingdings" charset="0"/>
              <a:buNone/>
              <a:defRPr/>
            </a:pPr>
            <a:r>
              <a:rPr lang="en-US" sz="3200">
                <a:latin typeface="Tahoma" charset="0"/>
              </a:rPr>
              <a:t>Genesis 1:2 </a:t>
            </a:r>
            <a:r>
              <a:rPr lang="en-US" sz="3200" i="1">
                <a:latin typeface="Tahoma" charset="0"/>
              </a:rPr>
              <a:t>NIV</a:t>
            </a:r>
            <a:endParaRPr lang="en-US" sz="3200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8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8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18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8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8179" grpId="0"/>
      <p:bldP spid="81818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298" name="Picture 102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23299" name="Rectangle 102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823300" name="Line 102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84324" name="Group 1029"/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823302" name="Rectangle 1030"/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3303" name="Rectangle 1031"/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3304" name="Rectangle 1032"/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3305" name="Rectangle 1033"/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3306" name="Rectangle 1034"/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3307" name="Rectangle 1035"/>
            <p:cNvSpPr>
              <a:spLocks noChangeArrowheads="1"/>
            </p:cNvSpPr>
            <p:nvPr/>
          </p:nvSpPr>
          <p:spPr bwMode="auto">
            <a:xfrm rot="1091112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3308" name="Rectangle 1036"/>
            <p:cNvSpPr>
              <a:spLocks noChangeArrowheads="1"/>
            </p:cNvSpPr>
            <p:nvPr/>
          </p:nvSpPr>
          <p:spPr bwMode="auto">
            <a:xfrm rot="3349979">
              <a:off x="3497" y="1969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23309" name="Oval 1037"/>
          <p:cNvSpPr>
            <a:spLocks noChangeArrowheads="1"/>
          </p:cNvSpPr>
          <p:nvPr/>
        </p:nvSpPr>
        <p:spPr bwMode="auto">
          <a:xfrm>
            <a:off x="1812925" y="5030788"/>
            <a:ext cx="5883275" cy="800100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3310" name="Rectangle 1038"/>
          <p:cNvSpPr>
            <a:spLocks noChangeArrowheads="1"/>
          </p:cNvSpPr>
          <p:nvPr/>
        </p:nvSpPr>
        <p:spPr bwMode="auto">
          <a:xfrm>
            <a:off x="1739900" y="5137150"/>
            <a:ext cx="6191250" cy="454025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tx2"/>
                </a:solidFill>
                <a:latin typeface="Comic Sans MS" charset="0"/>
              </a:rPr>
              <a:t>    </a:t>
            </a:r>
            <a:r>
              <a:rPr lang="en-US" b="1">
                <a:solidFill>
                  <a:schemeClr val="tx2"/>
                </a:solidFill>
                <a:latin typeface="Comic Sans MS" charset="0"/>
              </a:rPr>
              <a:t>The Tabernacle in the Wilderness</a:t>
            </a:r>
          </a:p>
        </p:txBody>
      </p:sp>
      <p:sp>
        <p:nvSpPr>
          <p:cNvPr id="823311" name="Text Box 1039"/>
          <p:cNvSpPr txBox="1">
            <a:spLocks noChangeArrowheads="1"/>
          </p:cNvSpPr>
          <p:nvPr/>
        </p:nvSpPr>
        <p:spPr bwMode="auto">
          <a:xfrm>
            <a:off x="1295400" y="1371600"/>
            <a:ext cx="70866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tx2"/>
                </a:solidFill>
                <a:latin typeface="Comic Sans MS" charset="0"/>
              </a:rPr>
              <a:t>God sets up a place for Him to dwell as King</a:t>
            </a:r>
            <a:endParaRPr lang="en-US" sz="4000" b="1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823312" name="Rectangle 1040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3313" name="Rectangle 1041"/>
          <p:cNvSpPr>
            <a:spLocks noChangeArrowheads="1"/>
          </p:cNvSpPr>
          <p:nvPr/>
        </p:nvSpPr>
        <p:spPr bwMode="auto">
          <a:xfrm>
            <a:off x="8121650" y="4356100"/>
            <a:ext cx="29368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800" b="1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823314" name="AutoShape 1042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3315" name="Rectangle 1043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3316" name="AutoShape 1044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3317" name="Line 1045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3318" name="Line 1046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3319" name="Line 1047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3320" name="Line 1048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3321" name="Line 1049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3322" name="Rectangle 1050"/>
          <p:cNvSpPr>
            <a:spLocks noChangeArrowheads="1"/>
          </p:cNvSpPr>
          <p:nvPr/>
        </p:nvSpPr>
        <p:spPr bwMode="auto">
          <a:xfrm>
            <a:off x="8007350" y="34290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1">
                <a:solidFill>
                  <a:srgbClr val="000000"/>
                </a:solidFill>
                <a:latin typeface="Chicago" charset="0"/>
              </a:rPr>
              <a:t>MOSES</a:t>
            </a:r>
          </a:p>
        </p:txBody>
      </p:sp>
      <p:sp>
        <p:nvSpPr>
          <p:cNvPr id="823323" name="Rectangle 1051"/>
          <p:cNvSpPr>
            <a:spLocks noChangeArrowheads="1"/>
          </p:cNvSpPr>
          <p:nvPr/>
        </p:nvSpPr>
        <p:spPr bwMode="auto">
          <a:xfrm>
            <a:off x="8156575" y="3841750"/>
            <a:ext cx="454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1">
                <a:solidFill>
                  <a:srgbClr val="000000"/>
                </a:solidFill>
                <a:latin typeface="Helvetica" charset="0"/>
              </a:rPr>
              <a:t>Sinai</a:t>
            </a:r>
          </a:p>
        </p:txBody>
      </p:sp>
      <p:sp>
        <p:nvSpPr>
          <p:cNvPr id="823324" name="Rectangle 1052"/>
          <p:cNvSpPr>
            <a:spLocks noChangeArrowheads="1"/>
          </p:cNvSpPr>
          <p:nvPr/>
        </p:nvSpPr>
        <p:spPr bwMode="auto">
          <a:xfrm>
            <a:off x="8075613" y="4025900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1">
                <a:solidFill>
                  <a:srgbClr val="000000"/>
                </a:solidFill>
                <a:latin typeface="Helvetica" charset="0"/>
              </a:rPr>
              <a:t>M - C - C</a:t>
            </a:r>
          </a:p>
        </p:txBody>
      </p:sp>
      <p:sp>
        <p:nvSpPr>
          <p:cNvPr id="823325" name="Rectangle 1053"/>
          <p:cNvSpPr>
            <a:spLocks noChangeArrowheads="1"/>
          </p:cNvSpPr>
          <p:nvPr/>
        </p:nvSpPr>
        <p:spPr bwMode="auto">
          <a:xfrm>
            <a:off x="7912100" y="4197350"/>
            <a:ext cx="1012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1">
                <a:solidFill>
                  <a:srgbClr val="000000"/>
                </a:solidFill>
                <a:latin typeface="Helvetica" charset="0"/>
              </a:rPr>
              <a:t>Kadesh Barnea</a:t>
            </a:r>
          </a:p>
        </p:txBody>
      </p:sp>
      <p:sp>
        <p:nvSpPr>
          <p:cNvPr id="823326" name="Line 1054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3327" name="Rectangle 1055"/>
          <p:cNvSpPr>
            <a:spLocks noChangeArrowheads="1"/>
          </p:cNvSpPr>
          <p:nvPr/>
        </p:nvSpPr>
        <p:spPr bwMode="auto">
          <a:xfrm>
            <a:off x="8120063" y="3670300"/>
            <a:ext cx="593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00" b="1">
                <a:solidFill>
                  <a:srgbClr val="000000"/>
                </a:solidFill>
                <a:latin typeface="Helvetica" charset="0"/>
              </a:rPr>
              <a:t>Exodus</a:t>
            </a:r>
          </a:p>
        </p:txBody>
      </p:sp>
      <p:sp>
        <p:nvSpPr>
          <p:cNvPr id="823328" name="Text Box 1056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823329" name="Text Box 1057"/>
          <p:cNvSpPr txBox="1">
            <a:spLocks noChangeArrowheads="1"/>
          </p:cNvSpPr>
          <p:nvPr/>
        </p:nvSpPr>
        <p:spPr bwMode="auto">
          <a:xfrm>
            <a:off x="85852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823330" name="Rectangle 1058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16</a:t>
            </a:r>
          </a:p>
        </p:txBody>
      </p:sp>
      <p:sp>
        <p:nvSpPr>
          <p:cNvPr id="823331" name="Text Box 1059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/>
              <a:t>Handbook pg. 26-29</a:t>
            </a:r>
          </a:p>
        </p:txBody>
      </p:sp>
      <p:sp>
        <p:nvSpPr>
          <p:cNvPr id="823332" name="Rectangle 1060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495300"/>
            <a:ext cx="7772400" cy="800100"/>
          </a:xfrm>
          <a:prstGeom prst="rect">
            <a:avLst/>
          </a:prstGeom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smtClean="0">
                <a:solidFill>
                  <a:srgbClr val="66FF66"/>
                </a:solidFill>
                <a:effectLst/>
                <a:latin typeface="Comic Sans MS" charset="0"/>
                <a:cs typeface="+mj-cs"/>
              </a:rPr>
              <a:t>The Tabernacle</a:t>
            </a:r>
          </a:p>
        </p:txBody>
      </p:sp>
    </p:spTree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3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3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3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3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3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3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23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3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309" grpId="0" animBg="1"/>
      <p:bldP spid="823310" grpId="0" autoUpdateAnimBg="0"/>
      <p:bldP spid="82331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962400" y="4953000"/>
            <a:ext cx="4953000" cy="1676400"/>
          </a:xfrm>
        </p:spPr>
        <p:txBody>
          <a:bodyPr/>
          <a:lstStyle/>
          <a:p>
            <a:pPr eaLnBrk="1" hangingPunct="1">
              <a:defRPr/>
            </a:pPr>
            <a:r>
              <a:rPr kumimoji="1" lang="en-US" sz="4000" b="1" i="1" dirty="0" smtClean="0">
                <a:solidFill>
                  <a:schemeClr val="bg1"/>
                </a:solidFill>
                <a:cs typeface="+mj-cs"/>
              </a:rPr>
              <a:t>God</a:t>
            </a:r>
            <a:r>
              <a:rPr kumimoji="1" lang="fr-FR" altLang="ja-JP" sz="4000" b="1" i="1" dirty="0" smtClean="0">
                <a:solidFill>
                  <a:schemeClr val="bg1"/>
                </a:solidFill>
                <a:latin typeface="Arial"/>
                <a:cs typeface="+mj-cs"/>
              </a:rPr>
              <a:t>'</a:t>
            </a:r>
            <a:r>
              <a:rPr kumimoji="1" lang="en-US" sz="4000" b="1" i="1" dirty="0" smtClean="0">
                <a:solidFill>
                  <a:schemeClr val="bg1"/>
                </a:solidFill>
                <a:cs typeface="+mj-cs"/>
              </a:rPr>
              <a:t>s presence filled his new palace!</a:t>
            </a:r>
            <a:endParaRPr kumimoji="1" lang="en-US" sz="4000" b="1" i="1" dirty="0" smtClean="0">
              <a:cs typeface="+mj-cs"/>
            </a:endParaRPr>
          </a:p>
        </p:txBody>
      </p:sp>
      <p:sp>
        <p:nvSpPr>
          <p:cNvPr id="825347" name="Text Box 1027" descr="White marble"/>
          <p:cNvSpPr txBox="1">
            <a:spLocks noChangeArrowheads="1"/>
          </p:cNvSpPr>
          <p:nvPr/>
        </p:nvSpPr>
        <p:spPr bwMode="auto">
          <a:xfrm>
            <a:off x="4114800" y="914400"/>
            <a:ext cx="4800600" cy="271621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>
                <a:latin typeface="Times New Roman" charset="0"/>
              </a:rPr>
              <a:t>Then the cloud covered the tent of meeting, and the glory of the L</a:t>
            </a:r>
            <a:r>
              <a:rPr lang="en-US" sz="3200" b="1">
                <a:latin typeface="Times New Roman" charset="0"/>
              </a:rPr>
              <a:t>ORD</a:t>
            </a:r>
            <a:r>
              <a:rPr lang="en-US" sz="3600" b="1">
                <a:latin typeface="Times New Roman" charset="0"/>
              </a:rPr>
              <a:t> filled the tabernacle.</a:t>
            </a:r>
          </a:p>
          <a:p>
            <a:pPr algn="r">
              <a:defRPr/>
            </a:pPr>
            <a:r>
              <a:rPr lang="en-US" sz="2800" b="1">
                <a:latin typeface="Times New Roman" charset="0"/>
              </a:rPr>
              <a:t>Exodus 40:34 </a:t>
            </a:r>
            <a:r>
              <a:rPr lang="en-US" sz="2000" b="1">
                <a:latin typeface="Times New Roman" charset="0"/>
              </a:rPr>
              <a:t>ESV</a:t>
            </a:r>
            <a:endParaRPr lang="en-US" sz="2000">
              <a:latin typeface="Times New Roman" charset="0"/>
            </a:endParaRPr>
          </a:p>
        </p:txBody>
      </p:sp>
      <p:pic>
        <p:nvPicPr>
          <p:cNvPr id="186371" name="Picture 1028" descr="TabernacleFirePillar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5" r="21344" b="36504"/>
          <a:stretch>
            <a:fillRect/>
          </a:stretch>
        </p:blipFill>
        <p:spPr bwMode="auto">
          <a:xfrm>
            <a:off x="0" y="0"/>
            <a:ext cx="3810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253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253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253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25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25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25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25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5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5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53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5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5346" grpId="0"/>
      <p:bldP spid="8253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2" descr="Temple Bow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8" name="Rectangle 3"/>
          <p:cNvSpPr>
            <a:spLocks noGrp="1" noChangeArrowheads="1"/>
          </p:cNvSpPr>
          <p:nvPr>
            <p:ph type="title"/>
          </p:nvPr>
        </p:nvSpPr>
        <p:spPr>
          <a:xfrm>
            <a:off x="3657600" y="0"/>
            <a:ext cx="5486400" cy="1676400"/>
          </a:xfrm>
          <a:solidFill>
            <a:schemeClr val="bg1"/>
          </a:solidFill>
        </p:spPr>
        <p:txBody>
          <a:bodyPr/>
          <a:lstStyle/>
          <a:p>
            <a:r>
              <a:rPr lang="en-US" sz="3600" b="1">
                <a:latin typeface="Arial" charset="0"/>
                <a:ea typeface="ＭＳ Ｐゴシック" charset="0"/>
              </a:rPr>
              <a:t>God</a:t>
            </a:r>
            <a:r>
              <a:rPr lang="fr-FR" altLang="ja-JP" sz="3600" b="1">
                <a:latin typeface="Arial" charset="0"/>
                <a:ea typeface="ＭＳ Ｐゴシック" charset="0"/>
              </a:rPr>
              <a:t>'</a:t>
            </a:r>
            <a:r>
              <a:rPr lang="en-US" sz="3600" b="1">
                <a:latin typeface="Arial" charset="0"/>
                <a:ea typeface="ＭＳ Ｐゴシック" charset="0"/>
              </a:rPr>
              <a:t>s Presence Indwelt Solomon</a:t>
            </a:r>
            <a:r>
              <a:rPr lang="fr-FR" altLang="ja-JP" sz="3600" b="1">
                <a:latin typeface="Arial" charset="0"/>
                <a:ea typeface="ＭＳ Ｐゴシック" charset="0"/>
              </a:rPr>
              <a:t>'</a:t>
            </a:r>
            <a:r>
              <a:rPr lang="en-US" sz="3600" b="1">
                <a:latin typeface="Arial" charset="0"/>
                <a:ea typeface="ＭＳ Ｐゴシック" charset="0"/>
              </a:rPr>
              <a:t>s Temple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5" descr="ezeki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538"/>
            <a:ext cx="91440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6" name="Rectangle 9"/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8A6C341-AE90-144A-9E1D-7D398EB18B5E}" type="datetime1">
              <a:rPr lang="en-US" altLang="zh-TW" sz="1800">
                <a:solidFill>
                  <a:srgbClr val="FFFFCC"/>
                </a:solidFill>
                <a:ea typeface="新細明體" charset="0"/>
                <a:cs typeface="新細明體" charset="0"/>
              </a:rPr>
              <a:pPr/>
              <a:t>12/7/17</a:t>
            </a:fld>
            <a:endParaRPr lang="en-US" altLang="zh-TW" sz="1800">
              <a:solidFill>
                <a:srgbClr val="FFFFCC"/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108547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533400" y="5867400"/>
            <a:ext cx="8610600" cy="990600"/>
          </a:xfrm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zh-TW" sz="6000">
                <a:solidFill>
                  <a:srgbClr val="FFFFFF"/>
                </a:solidFill>
                <a:latin typeface="Arial" charset="0"/>
                <a:ea typeface="新細明體" charset="0"/>
              </a:rPr>
              <a:t>Ezekiel 1</a:t>
            </a:r>
            <a:endParaRPr lang="en-US" altLang="zh-TW">
              <a:latin typeface="Arial" charset="0"/>
              <a:ea typeface="新細明體" charset="0"/>
            </a:endParaRPr>
          </a:p>
        </p:txBody>
      </p:sp>
      <p:sp>
        <p:nvSpPr>
          <p:cNvPr id="190468" name="Rectangle 1029"/>
          <p:cNvSpPr>
            <a:spLocks noChangeArrowheads="1"/>
          </p:cNvSpPr>
          <p:nvPr/>
        </p:nvSpPr>
        <p:spPr bwMode="auto">
          <a:xfrm>
            <a:off x="533400" y="6324600"/>
            <a:ext cx="1066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CC"/>
              </a:solidFill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2" descr="Holy Spirit L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1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What happened at Pentecost?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6" descr="Indwel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0"/>
            <a:ext cx="8593137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300788" cy="647700"/>
          </a:xfrm>
          <a:solidFill>
            <a:srgbClr val="000090"/>
          </a:solidFill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 Indwelling Spirit</a:t>
            </a:r>
          </a:p>
        </p:txBody>
      </p:sp>
      <p:pic>
        <p:nvPicPr>
          <p:cNvPr id="19353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060575"/>
            <a:ext cx="137795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914400"/>
            <a:ext cx="77724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Black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914400"/>
            <a:ext cx="77724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Black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7078" name="Rectangle 6"/>
          <p:cNvSpPr>
            <a:spLocks noChangeArrowheads="1"/>
          </p:cNvSpPr>
          <p:nvPr/>
        </p:nvSpPr>
        <p:spPr bwMode="auto">
          <a:xfrm>
            <a:off x="0" y="0"/>
            <a:ext cx="4114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400" b="1" i="1">
                <a:solidFill>
                  <a:schemeClr val="bg1"/>
                </a:solidFill>
              </a:rPr>
              <a:t>Why purity?</a:t>
            </a:r>
            <a:endParaRPr lang="en-US" sz="4000" i="1">
              <a:solidFill>
                <a:schemeClr val="bg1"/>
              </a:solidFill>
            </a:endParaRPr>
          </a:p>
        </p:txBody>
      </p:sp>
      <p:sp>
        <p:nvSpPr>
          <p:cNvPr id="387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2987675" y="981075"/>
            <a:ext cx="5851525" cy="4724400"/>
          </a:xfrm>
        </p:spPr>
        <p:txBody>
          <a:bodyPr/>
          <a:lstStyle/>
          <a:p>
            <a:pPr marL="1117600" indent="-1117600" eaLnBrk="1" hangingPunct="1">
              <a:defRPr/>
            </a:pPr>
            <a:r>
              <a:rPr lang="en-US" sz="5400" b="1" dirty="0" smtClean="0">
                <a:solidFill>
                  <a:schemeClr val="bg1"/>
                </a:solidFill>
                <a:cs typeface="+mj-cs"/>
              </a:rPr>
              <a:t>I.  Immorality harms your relationship with </a:t>
            </a:r>
            <a:r>
              <a:rPr lang="en-US" sz="5400" b="1" dirty="0" smtClean="0">
                <a:solidFill>
                  <a:srgbClr val="FFF813"/>
                </a:solidFill>
                <a:cs typeface="+mj-cs"/>
              </a:rPr>
              <a:t>God</a:t>
            </a:r>
            <a:r>
              <a:rPr lang="en-US" sz="5400" b="1" dirty="0" smtClean="0">
                <a:solidFill>
                  <a:schemeClr val="bg1"/>
                </a:solidFill>
                <a:cs typeface="+mj-cs"/>
              </a:rPr>
              <a:t> </a:t>
            </a:r>
            <a:br>
              <a:rPr lang="en-US" sz="5400" b="1" dirty="0" smtClean="0">
                <a:solidFill>
                  <a:schemeClr val="bg1"/>
                </a:solidFill>
                <a:cs typeface="+mj-cs"/>
              </a:rPr>
            </a:br>
            <a:r>
              <a:rPr lang="en-US" sz="5400" b="1" dirty="0" smtClean="0">
                <a:solidFill>
                  <a:schemeClr val="bg1"/>
                </a:solidFill>
                <a:cs typeface="+mj-cs"/>
              </a:rPr>
              <a:t>(12-14, 17, 19-20)</a:t>
            </a:r>
            <a:endParaRPr lang="en-US" dirty="0" smtClean="0">
              <a:cs typeface="+mj-cs"/>
            </a:endParaRPr>
          </a:p>
        </p:txBody>
      </p:sp>
      <p:pic>
        <p:nvPicPr>
          <p:cNvPr id="196612" name="Picture 10" descr="marriageworksin Chr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4097338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848600" cy="35052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en-US" sz="5400" dirty="0" smtClean="0">
                <a:solidFill>
                  <a:srgbClr val="FFFFFF"/>
                </a:solidFill>
                <a:cs typeface="+mj-cs"/>
              </a:rPr>
              <a:t>II. Immorality harms your relationship with </a:t>
            </a:r>
            <a:r>
              <a:rPr lang="en-US" sz="5400" dirty="0" smtClean="0">
                <a:solidFill>
                  <a:srgbClr val="FFF813"/>
                </a:solidFill>
                <a:cs typeface="+mj-cs"/>
              </a:rPr>
              <a:t>others</a:t>
            </a:r>
            <a:r>
              <a:rPr lang="en-US" sz="5400" dirty="0" smtClean="0">
                <a:solidFill>
                  <a:srgbClr val="FFFFFF"/>
                </a:solidFill>
                <a:cs typeface="+mj-cs"/>
              </a:rPr>
              <a:t> (15-16)</a:t>
            </a:r>
            <a:endParaRPr lang="en-US" sz="5400" dirty="0" smtClean="0">
              <a:solidFill>
                <a:srgbClr val="FFFF00"/>
              </a:solidFill>
              <a:cs typeface="+mj-cs"/>
            </a:endParaRPr>
          </a:p>
        </p:txBody>
      </p:sp>
      <p:pic>
        <p:nvPicPr>
          <p:cNvPr id="3338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497263"/>
            <a:ext cx="5029200" cy="3360737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3829" name="Rectangle 5"/>
          <p:cNvSpPr>
            <a:spLocks noChangeArrowheads="1"/>
          </p:cNvSpPr>
          <p:nvPr/>
        </p:nvSpPr>
        <p:spPr bwMode="auto">
          <a:xfrm>
            <a:off x="0" y="-76200"/>
            <a:ext cx="4114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4400" i="1">
                <a:solidFill>
                  <a:schemeClr val="hlink"/>
                </a:solidFill>
              </a:rPr>
              <a:t>Why purity?</a:t>
            </a:r>
            <a:endParaRPr lang="en-US" sz="4000" b="1" i="1">
              <a:solidFill>
                <a:schemeClr val="hlink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newsfla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914400"/>
            <a:ext cx="77724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Black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7078" name="Rectangle 6"/>
          <p:cNvSpPr>
            <a:spLocks noChangeArrowheads="1"/>
          </p:cNvSpPr>
          <p:nvPr/>
        </p:nvSpPr>
        <p:spPr bwMode="auto">
          <a:xfrm>
            <a:off x="0" y="0"/>
            <a:ext cx="4114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400" b="1" i="1">
                <a:solidFill>
                  <a:schemeClr val="bg1"/>
                </a:solidFill>
              </a:rPr>
              <a:t>Why purity?</a:t>
            </a:r>
            <a:endParaRPr lang="en-US" sz="4000" i="1">
              <a:solidFill>
                <a:schemeClr val="bg1"/>
              </a:solidFill>
            </a:endParaRPr>
          </a:p>
        </p:txBody>
      </p:sp>
      <p:sp>
        <p:nvSpPr>
          <p:cNvPr id="387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2987675" y="981075"/>
            <a:ext cx="5851525" cy="4724400"/>
          </a:xfrm>
        </p:spPr>
        <p:txBody>
          <a:bodyPr/>
          <a:lstStyle/>
          <a:p>
            <a:pPr marL="1117600" indent="-1117600" eaLnBrk="1" hangingPunct="1">
              <a:defRPr/>
            </a:pPr>
            <a:r>
              <a:rPr lang="en-US" sz="5400" b="1" dirty="0" smtClean="0">
                <a:solidFill>
                  <a:schemeClr val="bg1"/>
                </a:solidFill>
                <a:cs typeface="+mj-cs"/>
              </a:rPr>
              <a:t>I.  Immorality harms your relationship with </a:t>
            </a:r>
            <a:r>
              <a:rPr lang="en-US" sz="5400" b="1" dirty="0" smtClean="0">
                <a:solidFill>
                  <a:srgbClr val="FFF813"/>
                </a:solidFill>
                <a:cs typeface="+mj-cs"/>
              </a:rPr>
              <a:t>God</a:t>
            </a:r>
            <a:r>
              <a:rPr lang="en-US" sz="5400" b="1" dirty="0" smtClean="0">
                <a:solidFill>
                  <a:schemeClr val="bg1"/>
                </a:solidFill>
                <a:cs typeface="+mj-cs"/>
              </a:rPr>
              <a:t> </a:t>
            </a:r>
            <a:br>
              <a:rPr lang="en-US" sz="5400" b="1" dirty="0" smtClean="0">
                <a:solidFill>
                  <a:schemeClr val="bg1"/>
                </a:solidFill>
                <a:cs typeface="+mj-cs"/>
              </a:rPr>
            </a:br>
            <a:r>
              <a:rPr lang="en-US" sz="5400" b="1" dirty="0" smtClean="0">
                <a:solidFill>
                  <a:schemeClr val="bg1"/>
                </a:solidFill>
                <a:cs typeface="+mj-cs"/>
              </a:rPr>
              <a:t>(12-14, 17, 19-20)</a:t>
            </a:r>
            <a:endParaRPr lang="en-US" dirty="0" smtClean="0">
              <a:cs typeface="+mj-cs"/>
            </a:endParaRPr>
          </a:p>
        </p:txBody>
      </p:sp>
      <p:pic>
        <p:nvPicPr>
          <p:cNvPr id="201732" name="Picture 10" descr="marriageworksin Chr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4097338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848600" cy="35052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en-US" sz="5400" dirty="0" smtClean="0">
                <a:solidFill>
                  <a:srgbClr val="FFFFFF"/>
                </a:solidFill>
                <a:cs typeface="+mj-cs"/>
              </a:rPr>
              <a:t>II. Immorality harms your relationship with </a:t>
            </a:r>
            <a:r>
              <a:rPr lang="en-US" sz="5400" dirty="0" smtClean="0">
                <a:solidFill>
                  <a:srgbClr val="FFF813"/>
                </a:solidFill>
                <a:cs typeface="+mj-cs"/>
              </a:rPr>
              <a:t>others</a:t>
            </a:r>
            <a:r>
              <a:rPr lang="en-US" sz="5400" dirty="0" smtClean="0">
                <a:solidFill>
                  <a:srgbClr val="FFFFFF"/>
                </a:solidFill>
                <a:cs typeface="+mj-cs"/>
              </a:rPr>
              <a:t> (15-16)</a:t>
            </a:r>
            <a:endParaRPr lang="en-US" sz="5400" dirty="0" smtClean="0">
              <a:solidFill>
                <a:srgbClr val="FFFF00"/>
              </a:solidFill>
              <a:cs typeface="+mj-cs"/>
            </a:endParaRPr>
          </a:p>
        </p:txBody>
      </p:sp>
      <p:pic>
        <p:nvPicPr>
          <p:cNvPr id="3338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497263"/>
            <a:ext cx="5029200" cy="3360737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3829" name="Rectangle 5"/>
          <p:cNvSpPr>
            <a:spLocks noChangeArrowheads="1"/>
          </p:cNvSpPr>
          <p:nvPr/>
        </p:nvSpPr>
        <p:spPr bwMode="auto">
          <a:xfrm>
            <a:off x="0" y="-76200"/>
            <a:ext cx="4114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4400" i="1">
                <a:solidFill>
                  <a:schemeClr val="hlink"/>
                </a:solidFill>
              </a:rPr>
              <a:t>Why purity?</a:t>
            </a:r>
            <a:endParaRPr lang="en-US" sz="4000" b="1" i="1">
              <a:solidFill>
                <a:schemeClr val="hlink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newsfla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733800" y="152400"/>
            <a:ext cx="51054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1"/>
                </a:solidFill>
              </a:rPr>
              <a:t>III. Immorality harms your relationship with </a:t>
            </a:r>
            <a:r>
              <a:rPr lang="en-US" b="1" dirty="0" smtClean="0">
                <a:solidFill>
                  <a:srgbClr val="FFFF00"/>
                </a:solidFill>
              </a:rPr>
              <a:t>yourself</a:t>
            </a:r>
            <a:r>
              <a:rPr lang="en-US" b="1" dirty="0" smtClean="0">
                <a:solidFill>
                  <a:schemeClr val="tx1"/>
                </a:solidFill>
              </a:rPr>
              <a:t> (18).</a:t>
            </a:r>
          </a:p>
        </p:txBody>
      </p:sp>
      <p:pic>
        <p:nvPicPr>
          <p:cNvPr id="204802" name="Picture 8" descr="Girl Questio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2944813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61" name="Rectangle 9"/>
          <p:cNvSpPr>
            <a:spLocks noChangeArrowheads="1"/>
          </p:cNvSpPr>
          <p:nvPr/>
        </p:nvSpPr>
        <p:spPr bwMode="auto">
          <a:xfrm>
            <a:off x="0" y="0"/>
            <a:ext cx="4114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US" sz="4800" b="1" i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Why purity?</a:t>
            </a:r>
            <a:endParaRPr lang="en-US" sz="4400" i="1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914400"/>
            <a:ext cx="77724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Black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" y="274638"/>
            <a:ext cx="90836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rgbClr val="FFFFFF"/>
                </a:solidFill>
                <a:cs typeface="+mj-cs"/>
              </a:rPr>
              <a:t>The </a:t>
            </a:r>
            <a:r>
              <a:rPr lang="en-US" sz="5400" b="1" dirty="0" smtClean="0">
                <a:solidFill>
                  <a:schemeClr val="folHlink"/>
                </a:solidFill>
                <a:cs typeface="+mj-cs"/>
              </a:rPr>
              <a:t>CO$T</a:t>
            </a:r>
            <a:r>
              <a:rPr lang="en-US" sz="5400" b="1" dirty="0" smtClean="0">
                <a:solidFill>
                  <a:srgbClr val="FFFFFF"/>
                </a:solidFill>
                <a:cs typeface="+mj-cs"/>
              </a:rPr>
              <a:t> of </a:t>
            </a:r>
            <a:r>
              <a:rPr lang="ja-JP" altLang="en-US" sz="5400" b="1" dirty="0" smtClean="0">
                <a:solidFill>
                  <a:srgbClr val="FFFFFF"/>
                </a:solidFill>
                <a:latin typeface="Arial"/>
                <a:cs typeface="+mj-cs"/>
              </a:rPr>
              <a:t>“</a:t>
            </a:r>
            <a:r>
              <a:rPr lang="en-US" sz="5400" b="1" dirty="0" smtClean="0">
                <a:solidFill>
                  <a:srgbClr val="FFFFFF"/>
                </a:solidFill>
                <a:cs typeface="+mj-cs"/>
              </a:rPr>
              <a:t>Free Sex</a:t>
            </a:r>
            <a:r>
              <a:rPr lang="ja-JP" altLang="en-US" sz="5400" b="1" dirty="0" smtClean="0">
                <a:solidFill>
                  <a:srgbClr val="FFFFFF"/>
                </a:solidFill>
                <a:latin typeface="Arial"/>
                <a:cs typeface="+mj-cs"/>
              </a:rPr>
              <a:t>”</a:t>
            </a:r>
            <a:endParaRPr lang="en-US" sz="5400" dirty="0" smtClean="0">
              <a:cs typeface="+mj-cs"/>
            </a:endParaRPr>
          </a:p>
        </p:txBody>
      </p:sp>
      <p:pic>
        <p:nvPicPr>
          <p:cNvPr id="208899" name="Picture 4" descr="gendersymbo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989138"/>
            <a:ext cx="585787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cover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914400"/>
            <a:ext cx="77724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Black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27038"/>
            <a:ext cx="7848600" cy="2163762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solidFill>
                  <a:schemeClr val="bg1"/>
                </a:solidFill>
                <a:cs typeface="+mj-cs"/>
              </a:rPr>
              <a:t>Avoid sexual immorality because it harms your relationship with </a:t>
            </a:r>
            <a:r>
              <a:rPr lang="en-US" b="1" smtClean="0">
                <a:solidFill>
                  <a:srgbClr val="FFF813"/>
                </a:solidFill>
                <a:cs typeface="+mj-cs"/>
              </a:rPr>
              <a:t>God</a:t>
            </a:r>
            <a:r>
              <a:rPr lang="en-US" b="1" smtClean="0">
                <a:solidFill>
                  <a:schemeClr val="bg1"/>
                </a:solidFill>
                <a:cs typeface="+mj-cs"/>
              </a:rPr>
              <a:t>, </a:t>
            </a:r>
            <a:r>
              <a:rPr lang="en-US" b="1" smtClean="0">
                <a:solidFill>
                  <a:srgbClr val="FFF813"/>
                </a:solidFill>
                <a:cs typeface="+mj-cs"/>
              </a:rPr>
              <a:t>others</a:t>
            </a:r>
            <a:r>
              <a:rPr lang="en-US" b="1" smtClean="0">
                <a:solidFill>
                  <a:schemeClr val="bg1"/>
                </a:solidFill>
                <a:cs typeface="+mj-cs"/>
              </a:rPr>
              <a:t>, and </a:t>
            </a:r>
            <a:r>
              <a:rPr lang="en-US" b="1" smtClean="0">
                <a:solidFill>
                  <a:srgbClr val="FFF813"/>
                </a:solidFill>
                <a:cs typeface="+mj-cs"/>
              </a:rPr>
              <a:t>yourself</a:t>
            </a:r>
            <a:endParaRPr lang="en-US" smtClean="0">
              <a:cs typeface="+mj-cs"/>
            </a:endParaRPr>
          </a:p>
        </p:txBody>
      </p:sp>
      <p:pic>
        <p:nvPicPr>
          <p:cNvPr id="211971" name="Picture 8" descr="Woman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24200"/>
            <a:ext cx="3402013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8090" name="Rectangle 10"/>
          <p:cNvSpPr>
            <a:spLocks noChangeArrowheads="1"/>
          </p:cNvSpPr>
          <p:nvPr/>
        </p:nvSpPr>
        <p:spPr bwMode="auto">
          <a:xfrm>
            <a:off x="838200" y="5837238"/>
            <a:ext cx="7848600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i="1" dirty="0">
                <a:solidFill>
                  <a:schemeClr val="bg1"/>
                </a:solidFill>
              </a:rPr>
              <a:t>––The Main Idea ––</a:t>
            </a:r>
            <a:endParaRPr lang="en-US" sz="4400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2"/>
          <a:stretch>
            <a:fillRect/>
          </a:stretch>
        </p:blipFill>
        <p:spPr bwMode="auto">
          <a:xfrm>
            <a:off x="-36513" y="0"/>
            <a:ext cx="9180513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" y="44450"/>
            <a:ext cx="90836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FFFF"/>
                </a:solidFill>
                <a:cs typeface="+mj-cs"/>
              </a:rPr>
              <a:t>4-Star General David </a:t>
            </a:r>
            <a:r>
              <a:rPr lang="en-US" sz="4800" b="1" dirty="0" err="1">
                <a:solidFill>
                  <a:srgbClr val="FFFFFF"/>
                </a:solidFill>
                <a:cs typeface="+mj-cs"/>
              </a:rPr>
              <a:t>Petraeus</a:t>
            </a:r>
            <a:endParaRPr lang="en-US" sz="4800" b="1" dirty="0">
              <a:solidFill>
                <a:srgbClr val="FFFFFF"/>
              </a:solidFill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08175" y="4581525"/>
            <a:ext cx="70739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endParaRPr lang="en-US" sz="3200" dirty="0" smtClean="0">
              <a:solidFill>
                <a:srgbClr val="000000"/>
              </a:solidFill>
              <a:effectLst>
                <a:glow rad="266700">
                  <a:schemeClr val="bg1">
                    <a:alpha val="91000"/>
                  </a:schemeClr>
                </a:glow>
              </a:effectLst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 spd="med">
    <p:cover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-171450"/>
            <a:ext cx="8610600" cy="9906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i="1" dirty="0" smtClean="0">
                <a:solidFill>
                  <a:srgbClr val="FFFFFF"/>
                </a:solidFill>
              </a:rPr>
              <a:t>How can you avoid immorality?</a:t>
            </a:r>
          </a:p>
        </p:txBody>
      </p:sp>
      <p:pic>
        <p:nvPicPr>
          <p:cNvPr id="212996" name="Picture 4" descr="oral-birth-control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733425"/>
            <a:ext cx="6389688" cy="58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7" name="WordArt 5"/>
          <p:cNvSpPr>
            <a:spLocks noChangeArrowheads="1" noChangeShapeType="1" noTextEdit="1"/>
          </p:cNvSpPr>
          <p:nvPr/>
        </p:nvSpPr>
        <p:spPr bwMode="auto">
          <a:xfrm>
            <a:off x="457200" y="1295400"/>
            <a:ext cx="3048000" cy="18462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mr-IN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Flee (v. 18)!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  <a:ea typeface="Impact"/>
              <a:cs typeface="Impact"/>
            </a:endParaRPr>
          </a:p>
        </p:txBody>
      </p:sp>
      <p:sp>
        <p:nvSpPr>
          <p:cNvPr id="212998" name="Rectangle 2"/>
          <p:cNvSpPr txBox="1">
            <a:spLocks noChangeArrowheads="1"/>
          </p:cNvSpPr>
          <p:nvPr/>
        </p:nvSpPr>
        <p:spPr bwMode="auto">
          <a:xfrm>
            <a:off x="-4763" y="4770438"/>
            <a:ext cx="9144001" cy="2087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/>
              <a:t>Now that you ask, why, yes, I do use a form of birth control…</a:t>
            </a:r>
            <a:br>
              <a:rPr lang="en-US" sz="4400" b="1"/>
            </a:br>
            <a:r>
              <a:rPr lang="en-US" sz="4400" b="1"/>
              <a:t>the word NO!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15043" name="Picture 6" descr="True Love Waits 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844675"/>
            <a:ext cx="4191000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4" name="Picture 7" descr="True Love Waits Pend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44675"/>
            <a:ext cx="4191000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6200"/>
            <a:ext cx="8610600" cy="9906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i="1" smtClean="0">
                <a:solidFill>
                  <a:srgbClr val="FFFFFF"/>
                </a:solidFill>
              </a:rPr>
              <a:t>How can you avoid immorality?</a:t>
            </a:r>
          </a:p>
        </p:txBody>
      </p:sp>
      <p:sp>
        <p:nvSpPr>
          <p:cNvPr id="215046" name="WordArt 5"/>
          <p:cNvSpPr>
            <a:spLocks noChangeArrowheads="1" noChangeShapeType="1" noTextEdit="1"/>
          </p:cNvSpPr>
          <p:nvPr/>
        </p:nvSpPr>
        <p:spPr bwMode="auto">
          <a:xfrm>
            <a:off x="457200" y="1150938"/>
            <a:ext cx="3048000" cy="18462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mr-IN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Commit (v. 20)!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  <a:ea typeface="Impact"/>
              <a:cs typeface="Impac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1" descr="attra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88"/>
            <a:ext cx="9144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6200"/>
            <a:ext cx="8610600" cy="990600"/>
          </a:xfrm>
          <a:effectLst>
            <a:outerShdw blurRad="63500" dist="35921" dir="2700000" algn="ctr" rotWithShape="0">
              <a:srgbClr val="000000"/>
            </a:outerShdw>
          </a:effectLst>
          <a:extLst/>
        </p:spPr>
        <p:txBody>
          <a:bodyPr/>
          <a:lstStyle/>
          <a:p>
            <a:pPr eaLnBrk="1" hangingPunct="1">
              <a:defRPr/>
            </a:pPr>
            <a:r>
              <a:rPr lang="en-US" i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</a:rPr>
              <a:t>For those married…</a:t>
            </a:r>
          </a:p>
        </p:txBody>
      </p:sp>
      <p:sp>
        <p:nvSpPr>
          <p:cNvPr id="217092" name="WordArt 5"/>
          <p:cNvSpPr>
            <a:spLocks noChangeArrowheads="1" noChangeShapeType="1" noTextEdit="1"/>
          </p:cNvSpPr>
          <p:nvPr/>
        </p:nvSpPr>
        <p:spPr bwMode="auto">
          <a:xfrm>
            <a:off x="457200" y="981075"/>
            <a:ext cx="3048000" cy="18462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mr-IN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Commit (v. 20)!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  <a:ea typeface="Impact"/>
              <a:cs typeface="Impact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838" y="3789040"/>
            <a:ext cx="9125162" cy="302433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i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</a:rPr>
              <a:t>“</a:t>
            </a:r>
            <a:r>
              <a:rPr lang="en-US" i="1" dirty="0">
                <a:solidFill>
                  <a:srgbClr val="FFFFFF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</a:rPr>
              <a:t>Marriage should be honored by all, and </a:t>
            </a:r>
            <a:r>
              <a:rPr lang="en-US" i="1" dirty="0">
                <a:solidFill>
                  <a:srgbClr val="FFFF00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</a:rPr>
              <a:t>the marriage bed kept pure</a:t>
            </a:r>
            <a:r>
              <a:rPr lang="en-US" i="1" dirty="0">
                <a:solidFill>
                  <a:srgbClr val="FFFFFF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</a:rPr>
              <a:t>, for God will judge the adulterer and all the sexually </a:t>
            </a:r>
            <a:r>
              <a:rPr lang="en-US" i="1" dirty="0" smtClean="0">
                <a:solidFill>
                  <a:srgbClr val="FFFFFF"/>
                </a:solidFill>
                <a:effectLst>
                  <a:glow rad="127000">
                    <a:schemeClr val="tx1">
                      <a:alpha val="90000"/>
                    </a:schemeClr>
                  </a:glow>
                </a:effectLst>
              </a:rPr>
              <a:t>immoral" (Heb. 13:4)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914400"/>
            <a:ext cx="77724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Black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Preaching link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Get this 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presentation and script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for free!</a:t>
            </a:r>
            <a:endParaRPr lang="en-US" sz="11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149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" y="44450"/>
            <a:ext cx="90836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rgbClr val="FFFFFF"/>
                </a:solidFill>
                <a:cs typeface="+mj-cs"/>
              </a:rPr>
              <a:t>Avoid sexual immorality</a:t>
            </a:r>
            <a:endParaRPr lang="en-US" sz="5400" dirty="0" smtClean="0">
              <a:cs typeface="+mj-cs"/>
            </a:endParaRPr>
          </a:p>
        </p:txBody>
      </p:sp>
      <p:pic>
        <p:nvPicPr>
          <p:cNvPr id="15257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7" r="12416"/>
          <a:stretch>
            <a:fillRect/>
          </a:stretch>
        </p:blipFill>
        <p:spPr bwMode="auto">
          <a:xfrm>
            <a:off x="0" y="0"/>
            <a:ext cx="92440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07704" y="6146800"/>
            <a:ext cx="7074371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3200" b="1" dirty="0" smtClean="0">
                <a:solidFill>
                  <a:srgbClr val="000000"/>
                </a:solidFill>
                <a:effectLst>
                  <a:glow rad="266700">
                    <a:srgbClr val="FFFFFF">
                      <a:alpha val="91000"/>
                    </a:srgbClr>
                  </a:glow>
                </a:effectLst>
                <a:latin typeface="Arial"/>
                <a:ea typeface="ＭＳ Ｐゴシック"/>
              </a:rPr>
              <a:t>CIA Director David </a:t>
            </a:r>
            <a:r>
              <a:rPr lang="en-US" sz="3200" b="1" dirty="0" err="1" smtClean="0">
                <a:solidFill>
                  <a:srgbClr val="000000"/>
                </a:solidFill>
                <a:effectLst>
                  <a:glow rad="266700">
                    <a:srgbClr val="FFFFFF">
                      <a:alpha val="91000"/>
                    </a:srgbClr>
                  </a:glow>
                </a:effectLst>
                <a:latin typeface="Arial"/>
                <a:ea typeface="ＭＳ Ｐゴシック"/>
              </a:rPr>
              <a:t>Petraeus</a:t>
            </a:r>
            <a:endParaRPr lang="en-US" sz="3200" dirty="0" smtClean="0">
              <a:solidFill>
                <a:srgbClr val="000000"/>
              </a:solidFill>
              <a:effectLst>
                <a:glow rad="266700">
                  <a:srgbClr val="FFFFFF">
                    <a:alpha val="91000"/>
                  </a:srgbClr>
                </a:glow>
              </a:effectLst>
              <a:latin typeface="Arial"/>
              <a:ea typeface="ＭＳ Ｐゴシック"/>
            </a:endParaRPr>
          </a:p>
        </p:txBody>
      </p:sp>
    </p:spTree>
  </p:cSld>
  <p:clrMapOvr>
    <a:masterClrMapping/>
  </p:clrMapOvr>
  <p:transition xmlns:p14="http://schemas.microsoft.com/office/powerpoint/2010/main" spd="med">
    <p:cover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7013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76056" y="44450"/>
            <a:ext cx="4033019" cy="3312542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000000"/>
                </a:solidFill>
                <a:effectLst>
                  <a:glow rad="266700">
                    <a:srgbClr val="FFFFFF">
                      <a:alpha val="91000"/>
                    </a:srgbClr>
                  </a:glow>
                </a:effectLst>
              </a:rPr>
              <a:t>Biographer Paula </a:t>
            </a:r>
            <a:r>
              <a:rPr lang="en-US" sz="4800" b="1" dirty="0" err="1">
                <a:solidFill>
                  <a:srgbClr val="000000"/>
                </a:solidFill>
                <a:effectLst>
                  <a:glow rad="266700">
                    <a:srgbClr val="FFFFFF">
                      <a:alpha val="91000"/>
                    </a:srgbClr>
                  </a:glow>
                </a:effectLst>
              </a:rPr>
              <a:t>Broadwell</a:t>
            </a:r>
            <a:endParaRPr lang="en-US" sz="4800" dirty="0">
              <a:solidFill>
                <a:srgbClr val="000000"/>
              </a:solidFill>
              <a:effectLst>
                <a:glow rad="266700">
                  <a:srgbClr val="FFFFFF">
                    <a:alpha val="91000"/>
                  </a:srgbClr>
                </a:glow>
              </a:effectLst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08175" y="6146800"/>
            <a:ext cx="70739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endParaRPr lang="en-US" sz="3200" dirty="0" smtClean="0">
              <a:solidFill>
                <a:srgbClr val="000000"/>
              </a:solidFill>
              <a:effectLst>
                <a:glow rad="266700">
                  <a:srgbClr val="FFFFFF">
                    <a:alpha val="91000"/>
                  </a:srgbClr>
                </a:glow>
              </a:effectLst>
              <a:latin typeface="Arial"/>
              <a:ea typeface="ＭＳ Ｐゴシック"/>
            </a:endParaRPr>
          </a:p>
        </p:txBody>
      </p:sp>
      <p:pic>
        <p:nvPicPr>
          <p:cNvPr id="15462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6238" y="3933825"/>
            <a:ext cx="2843213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cover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8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74" y="3"/>
            <a:ext cx="9220946" cy="1916829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Sodomite "Marriage"</a:t>
            </a:r>
            <a:endParaRPr lang="en-US" sz="5400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pic>
        <p:nvPicPr>
          <p:cNvPr id="15667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205038"/>
            <a:ext cx="4862512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74163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" y="44450"/>
            <a:ext cx="90836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rgbClr val="FFFFFF"/>
                </a:solidFill>
                <a:cs typeface="+mj-cs"/>
              </a:rPr>
              <a:t>Avoid sexual immorality</a:t>
            </a:r>
            <a:endParaRPr lang="en-US" sz="5400" dirty="0" smtClean="0">
              <a:cs typeface="+mj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268413"/>
            <a:ext cx="9144000" cy="352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742950" indent="-742950" eaLnBrk="1" hangingPunct="1">
              <a:buFont typeface="+mj-lt"/>
              <a:buAutoNum type="arabicPeriod"/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glow rad="266700">
                    <a:schemeClr val="bg1">
                      <a:alpha val="91000"/>
                    </a:schemeClr>
                  </a:glow>
                </a:effectLst>
                <a:cs typeface="+mj-cs"/>
              </a:rPr>
              <a:t>"The body is not meant for sexual immorality" (6:13)</a:t>
            </a:r>
          </a:p>
          <a:p>
            <a:pPr marL="742950" indent="-742950" eaLnBrk="1" hangingPunct="1">
              <a:buFont typeface="+mj-lt"/>
              <a:buAutoNum type="arabicPeriod"/>
              <a:defRPr/>
            </a:pPr>
            <a:endParaRPr lang="en-US" b="1" dirty="0" smtClean="0">
              <a:solidFill>
                <a:srgbClr val="000000"/>
              </a:solidFill>
              <a:effectLst>
                <a:glow rad="266700">
                  <a:schemeClr val="bg1">
                    <a:alpha val="91000"/>
                  </a:schemeClr>
                </a:glow>
              </a:effectLst>
              <a:cs typeface="+mj-cs"/>
            </a:endParaRPr>
          </a:p>
          <a:p>
            <a:pPr marL="742950" indent="-742950" eaLnBrk="1" hangingPunct="1">
              <a:buFont typeface="+mj-lt"/>
              <a:buAutoNum type="arabicPeriod"/>
              <a:defRPr/>
            </a:pPr>
            <a:r>
              <a:rPr lang="en-US" b="1" dirty="0" smtClean="0">
                <a:solidFill>
                  <a:srgbClr val="000000"/>
                </a:solidFill>
                <a:effectLst>
                  <a:glow rad="266700">
                    <a:schemeClr val="bg1">
                      <a:alpha val="91000"/>
                    </a:schemeClr>
                  </a:glow>
                </a:effectLst>
                <a:cs typeface="+mj-cs"/>
              </a:rPr>
              <a:t>"Flee from sexual immorality" (6:18)</a:t>
            </a:r>
            <a:endParaRPr lang="en-US" dirty="0" smtClean="0">
              <a:solidFill>
                <a:srgbClr val="000000"/>
              </a:solidFill>
              <a:effectLst>
                <a:glow rad="266700">
                  <a:schemeClr val="bg1">
                    <a:alpha val="91000"/>
                  </a:schemeClr>
                </a:glow>
              </a:effectLst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07704" y="6146800"/>
            <a:ext cx="7074371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3200" b="1" dirty="0" smtClean="0">
                <a:solidFill>
                  <a:srgbClr val="000000"/>
                </a:solidFill>
                <a:effectLst>
                  <a:glow rad="266700">
                    <a:schemeClr val="bg1">
                      <a:alpha val="91000"/>
                    </a:schemeClr>
                  </a:glow>
                </a:effectLst>
                <a:cs typeface="+mj-cs"/>
              </a:rPr>
              <a:t>Subject of 1 Corinthians 6:12-20</a:t>
            </a:r>
            <a:endParaRPr lang="en-US" sz="3200" dirty="0" smtClean="0">
              <a:solidFill>
                <a:srgbClr val="000000"/>
              </a:solidFill>
              <a:effectLst>
                <a:glow rad="266700">
                  <a:schemeClr val="bg1">
                    <a:alpha val="91000"/>
                  </a:schemeClr>
                </a:glow>
              </a:effectLst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 spd="med">
    <p:cover dir="r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red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3733800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38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971800" y="1292225"/>
            <a:ext cx="3352800" cy="22098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chemeClr val="bg1"/>
                </a:solidFill>
                <a:latin typeface="Aramis Regular" charset="0"/>
              </a:rPr>
              <a:t>Marital Intimacy</a:t>
            </a:r>
            <a:endParaRPr lang="en-US" dirty="0" smtClean="0"/>
          </a:p>
        </p:txBody>
      </p:sp>
      <p:sp>
        <p:nvSpPr>
          <p:cNvPr id="160771" name="Text Box 4"/>
          <p:cNvSpPr txBox="1">
            <a:spLocks noChangeArrowheads="1"/>
          </p:cNvSpPr>
          <p:nvPr/>
        </p:nvSpPr>
        <p:spPr bwMode="auto">
          <a:xfrm>
            <a:off x="1600200" y="5121275"/>
            <a:ext cx="6096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800" b="1">
                <a:latin typeface="Baloney" charset="0"/>
              </a:rPr>
              <a:t>Sexual Immorality</a:t>
            </a:r>
            <a:br>
              <a:rPr lang="en-US" sz="4800" b="1">
                <a:latin typeface="Baloney" charset="0"/>
              </a:rPr>
            </a:br>
            <a:r>
              <a:rPr lang="en-US" sz="4800" b="1">
                <a:latin typeface="Lucida Grande" charset="0"/>
              </a:rPr>
              <a:t>(</a:t>
            </a:r>
            <a:r>
              <a:rPr lang="en-US" sz="4800" b="1" i="1">
                <a:latin typeface="Baloney" charset="0"/>
              </a:rPr>
              <a:t>pornea</a:t>
            </a:r>
            <a:r>
              <a:rPr lang="en-US" sz="4800" b="1">
                <a:latin typeface="Lucida Grande" charset="0"/>
              </a:rPr>
              <a:t>)</a:t>
            </a:r>
            <a:endParaRPr lang="en-US" sz="4800" b="1">
              <a:latin typeface="Baloney" charset="0"/>
            </a:endParaRPr>
          </a:p>
        </p:txBody>
      </p:sp>
      <p:sp>
        <p:nvSpPr>
          <p:cNvPr id="933893" name="Text Box 5"/>
          <p:cNvSpPr txBox="1">
            <a:spLocks noChangeArrowheads="1"/>
          </p:cNvSpPr>
          <p:nvPr/>
        </p:nvSpPr>
        <p:spPr bwMode="auto">
          <a:xfrm>
            <a:off x="215900" y="381000"/>
            <a:ext cx="73088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800" b="1">
                <a:latin typeface="Baloney" charset="0"/>
              </a:rPr>
              <a:t>fornication</a:t>
            </a:r>
          </a:p>
        </p:txBody>
      </p:sp>
      <p:sp>
        <p:nvSpPr>
          <p:cNvPr id="933894" name="Text Box 6"/>
          <p:cNvSpPr txBox="1">
            <a:spLocks noChangeArrowheads="1"/>
          </p:cNvSpPr>
          <p:nvPr/>
        </p:nvSpPr>
        <p:spPr bwMode="auto">
          <a:xfrm>
            <a:off x="0" y="3886200"/>
            <a:ext cx="39957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800" b="1">
                <a:latin typeface="Baloney" charset="0"/>
              </a:rPr>
              <a:t>adultery</a:t>
            </a:r>
          </a:p>
        </p:txBody>
      </p:sp>
      <p:sp>
        <p:nvSpPr>
          <p:cNvPr id="933895" name="Text Box 7"/>
          <p:cNvSpPr txBox="1">
            <a:spLocks noChangeArrowheads="1"/>
          </p:cNvSpPr>
          <p:nvPr/>
        </p:nvSpPr>
        <p:spPr bwMode="auto">
          <a:xfrm rot="3727079">
            <a:off x="4361656" y="2256632"/>
            <a:ext cx="60944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4800" b="1">
                <a:latin typeface="Baloney" charset="0"/>
              </a:rPr>
              <a:t>homosexuality</a:t>
            </a:r>
          </a:p>
        </p:txBody>
      </p:sp>
      <p:sp>
        <p:nvSpPr>
          <p:cNvPr id="933896" name="Line 8"/>
          <p:cNvSpPr>
            <a:spLocks noChangeShapeType="1"/>
          </p:cNvSpPr>
          <p:nvPr/>
        </p:nvSpPr>
        <p:spPr bwMode="auto">
          <a:xfrm flipH="1" flipV="1">
            <a:off x="1600200" y="1371600"/>
            <a:ext cx="2590800" cy="350520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3897" name="Line 9"/>
          <p:cNvSpPr>
            <a:spLocks noChangeShapeType="1"/>
          </p:cNvSpPr>
          <p:nvPr/>
        </p:nvSpPr>
        <p:spPr bwMode="auto">
          <a:xfrm flipH="1" flipV="1">
            <a:off x="2438400" y="4572000"/>
            <a:ext cx="762000" cy="60960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3898" name="Line 10"/>
          <p:cNvSpPr>
            <a:spLocks noChangeShapeType="1"/>
          </p:cNvSpPr>
          <p:nvPr/>
        </p:nvSpPr>
        <p:spPr bwMode="auto">
          <a:xfrm rot="5049217" flipH="1" flipV="1">
            <a:off x="6192838" y="3668713"/>
            <a:ext cx="1066800" cy="114300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33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33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3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3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33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33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3893" grpId="0"/>
      <p:bldP spid="933894" grpId="0"/>
      <p:bldP spid="933895" grpId="0"/>
      <p:bldP spid="933896" grpId="0" animBg="1"/>
      <p:bldP spid="933897" grpId="0" animBg="1"/>
      <p:bldP spid="93389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Times New Roman"/>
        <a:ea typeface="新細明體"/>
        <a:cs typeface="新細明體"/>
      </a:majorFont>
      <a:minorFont>
        <a:latin typeface="Times New Roman"/>
        <a:ea typeface="新細明體"/>
        <a:cs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Digital Dots">
  <a:themeElements>
    <a:clrScheme name="Digital Dot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Digital Do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alm Seas">
  <a:themeElements>
    <a:clrScheme name="Calm Seas 1">
      <a:dk1>
        <a:srgbClr val="010199"/>
      </a:dk1>
      <a:lt1>
        <a:srgbClr val="FFFFFF"/>
      </a:lt1>
      <a:dk2>
        <a:srgbClr val="A2B3DD"/>
      </a:dk2>
      <a:lt2>
        <a:srgbClr val="FFFFFF"/>
      </a:lt2>
      <a:accent1>
        <a:srgbClr val="33CCCC"/>
      </a:accent1>
      <a:accent2>
        <a:srgbClr val="00C600"/>
      </a:accent2>
      <a:accent3>
        <a:srgbClr val="CED6EB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Calm Seas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Calm Seas 1">
        <a:dk1>
          <a:srgbClr val="010199"/>
        </a:dk1>
        <a:lt1>
          <a:srgbClr val="FFFFFF"/>
        </a:lt1>
        <a:dk2>
          <a:srgbClr val="A2B3DD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CED6EB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2">
        <a:dk1>
          <a:srgbClr val="000066"/>
        </a:dk1>
        <a:lt1>
          <a:srgbClr val="FFFFFF"/>
        </a:lt1>
        <a:dk2>
          <a:srgbClr val="A2B3DD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CED6EB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3">
        <a:dk1>
          <a:srgbClr val="000000"/>
        </a:dk1>
        <a:lt1>
          <a:srgbClr val="FFFFFF"/>
        </a:lt1>
        <a:dk2>
          <a:srgbClr val="A2B3DD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CED6EB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4">
        <a:dk1>
          <a:srgbClr val="003366"/>
        </a:dk1>
        <a:lt1>
          <a:srgbClr val="FFFFFF"/>
        </a:lt1>
        <a:dk2>
          <a:srgbClr val="A2B3DD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CED6EB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ＭＳ Ｐゴシック"/>
        <a:cs typeface="Arial"/>
      </a:majorFont>
      <a:minorFont>
        <a:latin typeface="Tahoma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Apex">
  <a:themeElements>
    <a:clrScheme name="Apex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ＭＳ Ｐゴシック"/>
        <a:cs typeface=""/>
      </a:majorFont>
      <a:minorFont>
        <a:latin typeface="Book Antiqu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Apex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Rick's HD:Applications:Microsoft Office 2004:Templates:Presentations:Designs:Blank Presentation</Template>
  <TotalTime>5787</TotalTime>
  <Words>1046</Words>
  <Application>Microsoft Macintosh PowerPoint</Application>
  <PresentationFormat>On-screen Show (4:3)</PresentationFormat>
  <Paragraphs>180</Paragraphs>
  <Slides>44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80" baseType="lpstr">
      <vt:lpstr>Arial</vt:lpstr>
      <vt:lpstr>ＭＳ Ｐゴシック</vt:lpstr>
      <vt:lpstr>Times</vt:lpstr>
      <vt:lpstr>Monotype Sorts</vt:lpstr>
      <vt:lpstr>Tahoma</vt:lpstr>
      <vt:lpstr>Wingdings</vt:lpstr>
      <vt:lpstr>Lucida Sans</vt:lpstr>
      <vt:lpstr>Book Antiqua</vt:lpstr>
      <vt:lpstr>Wingdings 2</vt:lpstr>
      <vt:lpstr>Wingdings 3</vt:lpstr>
      <vt:lpstr>MS PGothic</vt:lpstr>
      <vt:lpstr>新細明體</vt:lpstr>
      <vt:lpstr>Times New Roman</vt:lpstr>
      <vt:lpstr>Geneva</vt:lpstr>
      <vt:lpstr>Comic Sans MS</vt:lpstr>
      <vt:lpstr>Osaka</vt:lpstr>
      <vt:lpstr>Aramis Regular</vt:lpstr>
      <vt:lpstr>Baloney</vt:lpstr>
      <vt:lpstr>Lucida Grande</vt:lpstr>
      <vt:lpstr>Helvetica</vt:lpstr>
      <vt:lpstr>Chicago</vt:lpstr>
      <vt:lpstr>Default Design</vt:lpstr>
      <vt:lpstr>1_untitled 3</vt:lpstr>
      <vt:lpstr>Calm Seas</vt:lpstr>
      <vt:lpstr>1_Default Design</vt:lpstr>
      <vt:lpstr>Capsules</vt:lpstr>
      <vt:lpstr>Balance</vt:lpstr>
      <vt:lpstr>Beam</vt:lpstr>
      <vt:lpstr>Apex</vt:lpstr>
      <vt:lpstr>Blank Presentation</vt:lpstr>
      <vt:lpstr>1_Blank Presentation</vt:lpstr>
      <vt:lpstr>2_Default Design</vt:lpstr>
      <vt:lpstr>1_Fireball</vt:lpstr>
      <vt:lpstr>Digital Dots</vt:lpstr>
      <vt:lpstr>1_Orbit</vt:lpstr>
      <vt:lpstr>Excel.Chart.8</vt:lpstr>
      <vt:lpstr>Why Be Pure?</vt:lpstr>
      <vt:lpstr>One day at lunch…</vt:lpstr>
      <vt:lpstr>Black</vt:lpstr>
      <vt:lpstr>4-Star General David Petraeus</vt:lpstr>
      <vt:lpstr>Avoid sexual immorality</vt:lpstr>
      <vt:lpstr>Biographer Paula Broadwell</vt:lpstr>
      <vt:lpstr>Sodomite "Marriage"</vt:lpstr>
      <vt:lpstr>Avoid sexual immorality</vt:lpstr>
      <vt:lpstr>Marital Intimacy</vt:lpstr>
      <vt:lpstr>Why limit God's gift to only one person?</vt:lpstr>
      <vt:lpstr>Socrates on Marriage…</vt:lpstr>
      <vt:lpstr>“To Corinthianize”</vt:lpstr>
      <vt:lpstr>“To San Franciscoize”</vt:lpstr>
      <vt:lpstr>The Wayward Local Church</vt:lpstr>
      <vt:lpstr>Why limit God's gift to only one person?</vt:lpstr>
      <vt:lpstr>I.  Immorality harms your relationship with God  (12-14, 17, 19-20)</vt:lpstr>
      <vt:lpstr>God or immorality?</vt:lpstr>
      <vt:lpstr>PowerPoint Presentation</vt:lpstr>
      <vt:lpstr>God or immorality?</vt:lpstr>
      <vt:lpstr>PowerPoint Presentation</vt:lpstr>
      <vt:lpstr>God or immorality?</vt:lpstr>
      <vt:lpstr>“Now the earth formless and empty, darkness was over the the surface of the deep…” </vt:lpstr>
      <vt:lpstr>The Tabernacle</vt:lpstr>
      <vt:lpstr>God's presence filled his new palace!</vt:lpstr>
      <vt:lpstr>God's Presence Indwelt Solomon's Temple</vt:lpstr>
      <vt:lpstr>Ezekiel 1</vt:lpstr>
      <vt:lpstr>What happened at Pentecost?</vt:lpstr>
      <vt:lpstr>The Indwelling Spirit</vt:lpstr>
      <vt:lpstr>Black</vt:lpstr>
      <vt:lpstr>I.  Immorality harms your relationship with God  (12-14, 17, 19-20)</vt:lpstr>
      <vt:lpstr>II. Immorality harms your relationship with others (15-16)</vt:lpstr>
      <vt:lpstr>Black</vt:lpstr>
      <vt:lpstr>I.  Immorality harms your relationship with God  (12-14, 17, 19-20)</vt:lpstr>
      <vt:lpstr>II. Immorality harms your relationship with others (15-16)</vt:lpstr>
      <vt:lpstr>III. Immorality harms your relationship with yourself (18).</vt:lpstr>
      <vt:lpstr>Black</vt:lpstr>
      <vt:lpstr>The CO$T of “Free Sex”</vt:lpstr>
      <vt:lpstr>Black</vt:lpstr>
      <vt:lpstr>Avoid sexual immorality because it harms your relationship with God, others, and yourself</vt:lpstr>
      <vt:lpstr>How can you avoid immorality?</vt:lpstr>
      <vt:lpstr>How can you avoid immorality?</vt:lpstr>
      <vt:lpstr>For those married…</vt:lpstr>
      <vt:lpstr>Black</vt:lpstr>
      <vt:lpstr>NT Preaching link at BibleStudyDownloads.org</vt:lpstr>
    </vt:vector>
  </TitlesOfParts>
  <Company>SBC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Tithes &amp; Offerings</dc:title>
  <dc:creator>Rick Griffith</dc:creator>
  <cp:lastModifiedBy>Rick Griffith</cp:lastModifiedBy>
  <cp:revision>238</cp:revision>
  <cp:lastPrinted>2008-01-27T05:53:50Z</cp:lastPrinted>
  <dcterms:created xsi:type="dcterms:W3CDTF">2007-03-17T23:44:12Z</dcterms:created>
  <dcterms:modified xsi:type="dcterms:W3CDTF">2017-07-12T12:36:16Z</dcterms:modified>
</cp:coreProperties>
</file>